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7" r:id="rId1"/>
  </p:sldMasterIdLst>
  <p:notesMasterIdLst>
    <p:notesMasterId r:id="rId54"/>
  </p:notesMasterIdLst>
  <p:sldIdLst>
    <p:sldId id="257" r:id="rId2"/>
    <p:sldId id="258" r:id="rId3"/>
    <p:sldId id="259" r:id="rId4"/>
    <p:sldId id="260" r:id="rId5"/>
    <p:sldId id="261" r:id="rId6"/>
    <p:sldId id="262" r:id="rId7"/>
    <p:sldId id="263" r:id="rId8"/>
    <p:sldId id="264" r:id="rId9"/>
    <p:sldId id="265" r:id="rId10"/>
    <p:sldId id="266" r:id="rId11"/>
    <p:sldId id="267" r:id="rId12"/>
    <p:sldId id="341" r:id="rId13"/>
    <p:sldId id="268" r:id="rId14"/>
    <p:sldId id="269" r:id="rId15"/>
    <p:sldId id="270" r:id="rId16"/>
    <p:sldId id="271" r:id="rId17"/>
    <p:sldId id="272" r:id="rId18"/>
    <p:sldId id="273" r:id="rId19"/>
    <p:sldId id="274" r:id="rId20"/>
    <p:sldId id="298" r:id="rId21"/>
    <p:sldId id="275" r:id="rId22"/>
    <p:sldId id="276" r:id="rId23"/>
    <p:sldId id="277" r:id="rId24"/>
    <p:sldId id="303" r:id="rId25"/>
    <p:sldId id="305" r:id="rId26"/>
    <p:sldId id="320" r:id="rId27"/>
    <p:sldId id="283" r:id="rId28"/>
    <p:sldId id="323" r:id="rId29"/>
    <p:sldId id="343" r:id="rId30"/>
    <p:sldId id="342" r:id="rId31"/>
    <p:sldId id="340" r:id="rId32"/>
    <p:sldId id="317" r:id="rId33"/>
    <p:sldId id="324" r:id="rId34"/>
    <p:sldId id="278" r:id="rId35"/>
    <p:sldId id="279" r:id="rId36"/>
    <p:sldId id="284" r:id="rId37"/>
    <p:sldId id="280" r:id="rId38"/>
    <p:sldId id="281" r:id="rId39"/>
    <p:sldId id="282" r:id="rId40"/>
    <p:sldId id="308" r:id="rId41"/>
    <p:sldId id="326" r:id="rId42"/>
    <p:sldId id="327" r:id="rId43"/>
    <p:sldId id="328" r:id="rId44"/>
    <p:sldId id="329" r:id="rId45"/>
    <p:sldId id="330" r:id="rId46"/>
    <p:sldId id="331" r:id="rId47"/>
    <p:sldId id="332" r:id="rId48"/>
    <p:sldId id="333" r:id="rId49"/>
    <p:sldId id="334" r:id="rId50"/>
    <p:sldId id="335" r:id="rId51"/>
    <p:sldId id="338" r:id="rId52"/>
    <p:sldId id="339" r:id="rId5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varScale="1">
        <p:scale>
          <a:sx n="70" d="100"/>
          <a:sy n="70" d="100"/>
        </p:scale>
        <p:origin x="-522" y="-108"/>
      </p:cViewPr>
      <p:guideLst>
        <p:guide orient="horz" pos="2160"/>
        <p:guide pos="2880"/>
      </p:guideLst>
    </p:cSldViewPr>
  </p:slideViewPr>
  <p:notesTextViewPr>
    <p:cViewPr>
      <p:scale>
        <a:sx n="1" d="1"/>
        <a:sy n="1" d="1"/>
      </p:scale>
      <p:origin x="0" y="0"/>
    </p:cViewPr>
  </p:notesTextViewPr>
  <p:sorterViewPr>
    <p:cViewPr>
      <p:scale>
        <a:sx n="122" d="100"/>
        <a:sy n="122" d="100"/>
      </p:scale>
      <p:origin x="0" y="2370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8A16738-FD08-4CDB-9981-D210A1418EE9}" type="datetimeFigureOut">
              <a:rPr lang="en-US" smtClean="0"/>
              <a:t>3/21/2014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80835C-0FB6-49CB-88E8-123CE4CBED5E}" type="slidenum">
              <a:rPr lang="en-US" smtClean="0"/>
              <a:t>‹#›</a:t>
            </a:fld>
            <a:endParaRPr lang="en-US" dirty="0"/>
          </a:p>
        </p:txBody>
      </p:sp>
    </p:spTree>
    <p:extLst>
      <p:ext uri="{BB962C8B-B14F-4D97-AF65-F5344CB8AC3E}">
        <p14:creationId xmlns:p14="http://schemas.microsoft.com/office/powerpoint/2010/main" val="1251897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a:ln>
            <a:miter lim="800000"/>
            <a:headEnd/>
            <a:tailEnd/>
          </a:ln>
        </p:spPr>
        <p:txBody>
          <a:bodyPr/>
          <a:lstStyle/>
          <a:p>
            <a:fld id="{5CF54EA4-20D4-4177-A89D-CE23C1F4C65A}" type="slidenum">
              <a:rPr lang="en-US"/>
              <a:pPr/>
              <a:t>1</a:t>
            </a:fld>
            <a:endParaRPr lang="en-US" dirty="0"/>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xfrm>
            <a:off x="914400" y="4343400"/>
            <a:ext cx="5029200" cy="4114800"/>
          </a:xfrm>
          <a:noFill/>
        </p:spPr>
        <p:txBody>
          <a:bodyPr/>
          <a:lstStyle/>
          <a:p>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a:ln>
            <a:miter lim="800000"/>
            <a:headEnd/>
            <a:tailEnd/>
          </a:ln>
        </p:spPr>
        <p:txBody>
          <a:bodyPr/>
          <a:lstStyle/>
          <a:p>
            <a:fld id="{16C3DE8A-F984-4D52-8D12-589F4C8872ED}" type="slidenum">
              <a:rPr lang="en-US"/>
              <a:pPr/>
              <a:t>17</a:t>
            </a:fld>
            <a:endParaRPr lang="en-US" dirty="0"/>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xfrm>
            <a:off x="457200" y="4343400"/>
            <a:ext cx="6019800" cy="4114800"/>
          </a:xfrm>
          <a:noFill/>
        </p:spPr>
        <p:txBody>
          <a:bodyPr/>
          <a:lstStyle/>
          <a:p>
            <a:pPr lvl="1"/>
            <a:r>
              <a:rPr lang="en-US" b="1" u="sng" dirty="0" smtClean="0">
                <a:solidFill>
                  <a:srgbClr val="0000FF"/>
                </a:solidFill>
              </a:rPr>
              <a:t>Radiation Produced from Accidents and etc. </a:t>
            </a:r>
          </a:p>
          <a:p>
            <a:pPr lvl="1"/>
            <a:r>
              <a:rPr lang="en-US" dirty="0" smtClean="0"/>
              <a:t>.</a:t>
            </a:r>
            <a:r>
              <a:rPr lang="en-US" b="1" dirty="0" smtClean="0"/>
              <a:t>1920’s – </a:t>
            </a:r>
            <a:r>
              <a:rPr lang="en-US" b="1" u="sng" dirty="0" smtClean="0"/>
              <a:t>Radium Dial Workers</a:t>
            </a:r>
            <a:r>
              <a:rPr lang="en-US" b="1" dirty="0" smtClean="0"/>
              <a:t>- watches- high bone tumors</a:t>
            </a:r>
          </a:p>
          <a:p>
            <a:pPr lvl="1"/>
            <a:endParaRPr lang="en-US" b="1" dirty="0" smtClean="0"/>
          </a:p>
          <a:p>
            <a:pPr lvl="1"/>
            <a:r>
              <a:rPr lang="en-US" dirty="0" smtClean="0"/>
              <a:t>.</a:t>
            </a:r>
            <a:r>
              <a:rPr lang="en-US" b="1" dirty="0" smtClean="0"/>
              <a:t>Hiroshima and Nagasaki </a:t>
            </a:r>
            <a:r>
              <a:rPr lang="en-US" dirty="0" smtClean="0">
                <a:solidFill>
                  <a:srgbClr val="008080"/>
                </a:solidFill>
              </a:rPr>
              <a:t>– </a:t>
            </a:r>
            <a:r>
              <a:rPr lang="en-US" dirty="0" smtClean="0">
                <a:solidFill>
                  <a:srgbClr val="800080"/>
                </a:solidFill>
              </a:rPr>
              <a:t>survivors died of leukemia after receiving 200 rem.  No evidence of birth malformations.  The only noticed affect- a shift of male/female sex ratio over 10 years but not since. </a:t>
            </a:r>
            <a:endParaRPr lang="en-US" b="1" dirty="0" smtClean="0">
              <a:solidFill>
                <a:srgbClr val="800080"/>
              </a:solidFill>
            </a:endParaRPr>
          </a:p>
          <a:p>
            <a:pPr lvl="1"/>
            <a:endParaRPr lang="en-US" b="1" dirty="0" smtClean="0">
              <a:solidFill>
                <a:srgbClr val="800080"/>
              </a:solidFill>
            </a:endParaRPr>
          </a:p>
          <a:p>
            <a:pPr lvl="1"/>
            <a:r>
              <a:rPr lang="en-US" dirty="0" smtClean="0"/>
              <a:t>.</a:t>
            </a:r>
            <a:r>
              <a:rPr lang="en-US" b="1" dirty="0" smtClean="0"/>
              <a:t>Atomic Veterans </a:t>
            </a:r>
          </a:p>
          <a:p>
            <a:pPr lvl="1"/>
            <a:r>
              <a:rPr lang="en-US" dirty="0" smtClean="0"/>
              <a:t>.</a:t>
            </a:r>
            <a:r>
              <a:rPr lang="en-US" b="1" dirty="0" smtClean="0"/>
              <a:t>Marshall Islands</a:t>
            </a:r>
          </a:p>
          <a:p>
            <a:pPr lvl="1"/>
            <a:r>
              <a:rPr lang="en-US" dirty="0" smtClean="0"/>
              <a:t>.</a:t>
            </a:r>
            <a:r>
              <a:rPr lang="en-US" b="1" dirty="0" smtClean="0"/>
              <a:t>- Milk for kids</a:t>
            </a:r>
          </a:p>
          <a:p>
            <a:pPr lvl="1"/>
            <a:r>
              <a:rPr lang="en-US" dirty="0" smtClean="0"/>
              <a:t>.</a:t>
            </a:r>
            <a:r>
              <a:rPr lang="en-US" b="1" dirty="0" smtClean="0"/>
              <a:t>Fluoroscopes</a:t>
            </a:r>
            <a:r>
              <a:rPr lang="en-US" dirty="0" smtClean="0">
                <a:solidFill>
                  <a:srgbClr val="800080"/>
                </a:solidFill>
              </a:rPr>
              <a:t>-1940 shoe stores, customers inserted feet inside to see how well the shoes fit.  Fascinated children received enormous doses.  Fortunately, the extremities are the least sensitive part of the body to radiation.</a:t>
            </a:r>
            <a:r>
              <a:rPr lang="en-US" dirty="0" smtClean="0">
                <a:solidFill>
                  <a:srgbClr val="008080"/>
                </a:solidFill>
              </a:rPr>
              <a:t> </a:t>
            </a:r>
          </a:p>
          <a:p>
            <a:pPr lvl="1"/>
            <a:endParaRPr lang="en-US" dirty="0" smtClean="0">
              <a:solidFill>
                <a:srgbClr val="008080"/>
              </a:solidFill>
            </a:endParaRPr>
          </a:p>
          <a:p>
            <a:pPr lvl="1"/>
            <a:r>
              <a:rPr lang="en-US" dirty="0" smtClean="0"/>
              <a:t>.</a:t>
            </a:r>
            <a:r>
              <a:rPr lang="en-US" b="1" dirty="0" smtClean="0"/>
              <a:t>Radium- </a:t>
            </a:r>
            <a:r>
              <a:rPr lang="en-US" dirty="0" smtClean="0">
                <a:solidFill>
                  <a:srgbClr val="800080"/>
                </a:solidFill>
              </a:rPr>
              <a:t>sold as an over the counter medication to treat aches &amp; pains.</a:t>
            </a:r>
          </a:p>
          <a:p>
            <a:pPr lvl="1"/>
            <a:endParaRPr lang="en-US" dirty="0" smtClean="0">
              <a:solidFill>
                <a:srgbClr val="800080"/>
              </a:solidFill>
            </a:endParaRPr>
          </a:p>
          <a:p>
            <a:pPr lvl="1"/>
            <a:r>
              <a:rPr lang="en-US" dirty="0" smtClean="0"/>
              <a:t>.</a:t>
            </a:r>
            <a:r>
              <a:rPr lang="en-US" b="1" dirty="0" smtClean="0"/>
              <a:t>From outer space in measurable amounts- </a:t>
            </a:r>
            <a:r>
              <a:rPr lang="en-US" b="1" dirty="0" smtClean="0">
                <a:solidFill>
                  <a:srgbClr val="008080"/>
                </a:solidFill>
              </a:rPr>
              <a:t>natural </a:t>
            </a:r>
          </a:p>
          <a:p>
            <a:pPr lvl="1"/>
            <a:r>
              <a:rPr lang="en-US" dirty="0" smtClean="0"/>
              <a:t>.</a:t>
            </a:r>
            <a:r>
              <a:rPr lang="en-US" b="1" dirty="0" smtClean="0"/>
              <a:t>Health-  x-ray</a:t>
            </a:r>
          </a:p>
          <a:p>
            <a:pPr lvl="1"/>
            <a:r>
              <a:rPr lang="en-US" dirty="0" smtClean="0"/>
              <a:t>.</a:t>
            </a:r>
            <a:r>
              <a:rPr lang="en-US" b="1" dirty="0" smtClean="0"/>
              <a:t> Testing</a:t>
            </a:r>
          </a:p>
          <a:p>
            <a:pPr lvl="1"/>
            <a:endParaRPr lang="en-US" b="1" dirty="0" smtClean="0"/>
          </a:p>
          <a:p>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a:ln>
            <a:miter lim="800000"/>
            <a:headEnd/>
            <a:tailEnd/>
          </a:ln>
        </p:spPr>
        <p:txBody>
          <a:bodyPr/>
          <a:lstStyle/>
          <a:p>
            <a:fld id="{80D92A32-B13C-402B-A0C6-BDE77E428BE6}" type="slidenum">
              <a:rPr lang="en-US"/>
              <a:pPr/>
              <a:t>18</a:t>
            </a:fld>
            <a:endParaRPr lang="en-US" dirty="0"/>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xfrm>
            <a:off x="914400" y="4343400"/>
            <a:ext cx="5029200" cy="4114800"/>
          </a:xfrm>
          <a:noFill/>
        </p:spPr>
        <p:txBody>
          <a:bodyPr/>
          <a:lstStyle/>
          <a:p>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Rectangle 7"/>
          <p:cNvSpPr>
            <a:spLocks noGrp="1" noChangeArrowheads="1"/>
          </p:cNvSpPr>
          <p:nvPr>
            <p:ph type="sldNum" sz="quarter" idx="5"/>
          </p:nvPr>
        </p:nvSpPr>
        <p:spPr>
          <a:noFill/>
          <a:ln>
            <a:miter lim="800000"/>
            <a:headEnd/>
            <a:tailEnd/>
          </a:ln>
        </p:spPr>
        <p:txBody>
          <a:bodyPr/>
          <a:lstStyle/>
          <a:p>
            <a:fld id="{C65F1922-7ECC-442D-AE22-7CCB7870F22E}" type="slidenum">
              <a:rPr lang="en-US" smtClean="0"/>
              <a:pPr/>
              <a:t>22</a:t>
            </a:fld>
            <a:endParaRPr lang="en-US" dirty="0" smtClean="0"/>
          </a:p>
        </p:txBody>
      </p:sp>
      <p:sp>
        <p:nvSpPr>
          <p:cNvPr id="287747" name="Rectangle 2"/>
          <p:cNvSpPr>
            <a:spLocks noGrp="1" noRot="1" noChangeAspect="1" noChangeArrowheads="1" noTextEdit="1"/>
          </p:cNvSpPr>
          <p:nvPr>
            <p:ph type="sldImg"/>
          </p:nvPr>
        </p:nvSpPr>
        <p:spPr>
          <a:ln/>
        </p:spPr>
      </p:sp>
      <p:sp>
        <p:nvSpPr>
          <p:cNvPr id="287748" name="Rectangle 3"/>
          <p:cNvSpPr>
            <a:spLocks noGrp="1" noChangeArrowheads="1"/>
          </p:cNvSpPr>
          <p:nvPr>
            <p:ph type="body" idx="1"/>
          </p:nvPr>
        </p:nvSpPr>
        <p:spPr>
          <a:noFill/>
        </p:spPr>
        <p:txBody>
          <a:bodyPr/>
          <a:lstStyle/>
          <a:p>
            <a:endParaRPr lang="en-US"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Rectangle 7"/>
          <p:cNvSpPr>
            <a:spLocks noGrp="1" noChangeArrowheads="1"/>
          </p:cNvSpPr>
          <p:nvPr>
            <p:ph type="sldNum" sz="quarter" idx="5"/>
          </p:nvPr>
        </p:nvSpPr>
        <p:spPr>
          <a:noFill/>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3AC0CE08-F142-45C2-9D9D-31D37BBF5F1B}" type="slidenum">
              <a:rPr lang="en-US" sz="1200" smtClean="0"/>
              <a:pPr/>
              <a:t>24</a:t>
            </a:fld>
            <a:endParaRPr lang="en-US" sz="1200" dirty="0" smtClean="0"/>
          </a:p>
        </p:txBody>
      </p:sp>
      <p:sp>
        <p:nvSpPr>
          <p:cNvPr id="295939" name="Rectangle 2"/>
          <p:cNvSpPr>
            <a:spLocks noGrp="1" noRot="1" noChangeAspect="1" noChangeArrowheads="1" noTextEdit="1"/>
          </p:cNvSpPr>
          <p:nvPr>
            <p:ph type="sldImg"/>
          </p:nvPr>
        </p:nvSpPr>
        <p:spPr>
          <a:ln/>
        </p:spPr>
      </p:sp>
      <p:sp>
        <p:nvSpPr>
          <p:cNvPr id="295940" name="Rectangle 3"/>
          <p:cNvSpPr>
            <a:spLocks noGrp="1" noChangeArrowheads="1"/>
          </p:cNvSpPr>
          <p:nvPr>
            <p:ph type="body" idx="1"/>
          </p:nvPr>
        </p:nvSpPr>
        <p:spPr>
          <a:noFill/>
        </p:spPr>
        <p:txBody>
          <a:bodyPr/>
          <a:lstStyle/>
          <a:p>
            <a:endParaRPr lang="en-US"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258" name="Rectangle 7"/>
          <p:cNvSpPr>
            <a:spLocks noGrp="1" noChangeArrowheads="1"/>
          </p:cNvSpPr>
          <p:nvPr>
            <p:ph type="sldNum" sz="quarter" idx="5"/>
          </p:nvPr>
        </p:nvSpPr>
        <p:spPr>
          <a:noFill/>
          <a:ln>
            <a:miter lim="800000"/>
            <a:headEnd/>
            <a:tailEnd/>
          </a:ln>
        </p:spPr>
        <p:txBody>
          <a:bodyPr/>
          <a:lstStyle/>
          <a:p>
            <a:fld id="{647077D9-AE48-43BD-A253-25D3EA629B59}" type="slidenum">
              <a:rPr lang="en-US" smtClean="0"/>
              <a:pPr/>
              <a:t>25</a:t>
            </a:fld>
            <a:endParaRPr lang="en-US" dirty="0" smtClean="0"/>
          </a:p>
        </p:txBody>
      </p:sp>
      <p:sp>
        <p:nvSpPr>
          <p:cNvPr id="352259" name="Rectangle 2"/>
          <p:cNvSpPr>
            <a:spLocks noGrp="1" noRot="1" noChangeAspect="1" noChangeArrowheads="1" noTextEdit="1"/>
          </p:cNvSpPr>
          <p:nvPr>
            <p:ph type="sldImg"/>
          </p:nvPr>
        </p:nvSpPr>
        <p:spPr>
          <a:ln/>
        </p:spPr>
      </p:sp>
      <p:sp>
        <p:nvSpPr>
          <p:cNvPr id="352260" name="Rectangle 3"/>
          <p:cNvSpPr>
            <a:spLocks noGrp="1" noChangeArrowheads="1"/>
          </p:cNvSpPr>
          <p:nvPr>
            <p:ph type="body" idx="1"/>
          </p:nvPr>
        </p:nvSpPr>
        <p:spPr>
          <a:noFill/>
        </p:spPr>
        <p:txBody>
          <a:bodyPr/>
          <a:lstStyle/>
          <a:p>
            <a:r>
              <a:rPr lang="en-US" dirty="0" smtClean="0"/>
              <a:t>It is no longer considered a good choice for the future because</a:t>
            </a:r>
          </a:p>
          <a:p>
            <a:endParaRPr lang="en-US" dirty="0" smtClean="0"/>
          </a:p>
          <a:p>
            <a:pPr lvl="2"/>
            <a:r>
              <a:rPr lang="en-US" dirty="0" smtClean="0"/>
              <a:t>.Construction takes longer, needs multiple safeguards, must meet higher safety standards.</a:t>
            </a:r>
          </a:p>
          <a:p>
            <a:pPr lvl="2"/>
            <a:r>
              <a:rPr lang="en-US" dirty="0" smtClean="0"/>
              <a:t>.It is expensive and in relatively short supply</a:t>
            </a:r>
          </a:p>
          <a:p>
            <a:pPr lvl="2"/>
            <a:r>
              <a:rPr lang="en-US" dirty="0" smtClean="0"/>
              <a:t>1960’s-1975- In the U.S., 53 plants built, 165 planned, 1000 predicted by the year 2000. Biggest Default on public bonds was due to nuclear power plants.</a:t>
            </a:r>
          </a:p>
          <a:p>
            <a:pPr lvl="2"/>
            <a:r>
              <a:rPr lang="en-US" dirty="0" smtClean="0"/>
              <a:t>.Due to cost over runs and fears- sometimes are never used after millions of dollars have been put into them. </a:t>
            </a:r>
          </a:p>
          <a:p>
            <a:pPr lvl="2"/>
            <a:r>
              <a:rPr lang="en-US" dirty="0" smtClean="0"/>
              <a:t>.Medical affects- radiation can not be seen or felt but can cause cancer, thyroid tumors and eye cataracts. </a:t>
            </a:r>
          </a:p>
          <a:p>
            <a:pPr lvl="2"/>
            <a:r>
              <a:rPr lang="en-US" dirty="0" smtClean="0"/>
              <a:t>A MAJOR NUCLEAR ACCIDENT ANYWHERE IS A NUCLEAR ACCIDENT EVERYWHERE.</a:t>
            </a:r>
          </a:p>
          <a:p>
            <a:pPr lvl="2"/>
            <a:r>
              <a:rPr lang="en-US" dirty="0" smtClean="0"/>
              <a:t>.Fear</a:t>
            </a:r>
          </a:p>
          <a:p>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Rectangle 7"/>
          <p:cNvSpPr>
            <a:spLocks noGrp="1" noChangeArrowheads="1"/>
          </p:cNvSpPr>
          <p:nvPr>
            <p:ph type="sldNum" sz="quarter" idx="5"/>
          </p:nvPr>
        </p:nvSpPr>
        <p:spPr>
          <a:noFill/>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02F51548-ACF1-4816-AB90-4C7CB00A2A13}" type="slidenum">
              <a:rPr lang="en-US" sz="1200" smtClean="0"/>
              <a:pPr/>
              <a:t>26</a:t>
            </a:fld>
            <a:endParaRPr lang="en-US" sz="1200" dirty="0" smtClean="0"/>
          </a:p>
        </p:txBody>
      </p:sp>
      <p:sp>
        <p:nvSpPr>
          <p:cNvPr id="307203" name="Rectangle 2"/>
          <p:cNvSpPr>
            <a:spLocks noGrp="1" noRot="1" noChangeAspect="1" noChangeArrowheads="1" noTextEdit="1"/>
          </p:cNvSpPr>
          <p:nvPr>
            <p:ph type="sldImg"/>
          </p:nvPr>
        </p:nvSpPr>
        <p:spPr>
          <a:ln/>
        </p:spPr>
      </p:sp>
      <p:sp>
        <p:nvSpPr>
          <p:cNvPr id="307204" name="Rectangle 3"/>
          <p:cNvSpPr>
            <a:spLocks noGrp="1" noChangeArrowheads="1"/>
          </p:cNvSpPr>
          <p:nvPr>
            <p:ph type="body" idx="1"/>
          </p:nvPr>
        </p:nvSpPr>
        <p:spPr>
          <a:noFill/>
        </p:spPr>
        <p:txBody>
          <a:bodyPr/>
          <a:lstStyle/>
          <a:p>
            <a:endParaRPr lang="en-US"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a:ln>
            <a:miter lim="800000"/>
            <a:headEnd/>
            <a:tailEnd/>
          </a:ln>
        </p:spPr>
        <p:txBody>
          <a:bodyPr/>
          <a:lstStyle/>
          <a:p>
            <a:fld id="{552E8D98-7841-4947-BC77-26271D6DC43C}" type="slidenum">
              <a:rPr lang="en-US"/>
              <a:pPr/>
              <a:t>27</a:t>
            </a:fld>
            <a:endParaRPr lang="en-US" dirty="0"/>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xfrm>
            <a:off x="914400" y="4343400"/>
            <a:ext cx="5715000" cy="4114800"/>
          </a:xfrm>
          <a:noFill/>
        </p:spPr>
        <p:txBody>
          <a:bodyPr/>
          <a:lstStyle/>
          <a:p>
            <a:pPr lvl="1"/>
            <a:endParaRPr lang="en-US" dirty="0" smtClean="0"/>
          </a:p>
          <a:p>
            <a:pPr lvl="1"/>
            <a:r>
              <a:rPr lang="en-US" dirty="0" smtClean="0"/>
              <a:t>.</a:t>
            </a:r>
            <a:r>
              <a:rPr lang="en-US" b="1" dirty="0" smtClean="0"/>
              <a:t>Leaks- 1973, Hanford In Washington and during 1950’s The Savannah River Weapons Plant </a:t>
            </a:r>
            <a:r>
              <a:rPr lang="en-US" b="1" dirty="0" smtClean="0">
                <a:solidFill>
                  <a:srgbClr val="800080"/>
                </a:solidFill>
              </a:rPr>
              <a:t>(The Savannah River as well as the drinking water for several southern states was effected</a:t>
            </a:r>
            <a:r>
              <a:rPr lang="en-US" b="1" dirty="0" smtClean="0">
                <a:solidFill>
                  <a:srgbClr val="008080"/>
                </a:solidFill>
              </a:rPr>
              <a:t>) </a:t>
            </a:r>
            <a:r>
              <a:rPr lang="en-US" b="1" dirty="0" smtClean="0"/>
              <a:t>both had leaks or discharges of radioactive material into local rivers.			</a:t>
            </a:r>
          </a:p>
          <a:p>
            <a:r>
              <a:rPr lang="en-US" dirty="0" smtClean="0">
                <a:solidFill>
                  <a:srgbClr val="008080"/>
                </a:solidFill>
              </a:rPr>
              <a:t>Chernobyl produced  50  tons of radioactive fallout. It was nearly 200 times as much radiation as that of the combined releases from the atomic bombs at Hiroshima and Nagasaki in 1945.  In 1996,  25 % of the land which was contaminated is still considered uninhabitable.  Villages have been abandoned, factories and schools shut down in an 18 mile radius around the plant.  People fled with only the clothes they were wearing(The Soviet authorities denied the accident for several days, allowing people to linger in the radiation, then lied about its severity.)  In the area where the people have been moved there are no jo bs and farmers can’t eat what they grow in some areas. </a:t>
            </a:r>
          </a:p>
          <a:p>
            <a:r>
              <a:rPr lang="en-US" dirty="0" smtClean="0">
                <a:solidFill>
                  <a:srgbClr val="008080"/>
                </a:solidFill>
              </a:rPr>
              <a:t> A Wasted Land:  10 Years Later, Through Fear, Chernobyl  Still Kills in Belarus by Michael Specter. New York Times, March 31, 1996.</a:t>
            </a:r>
          </a:p>
          <a:p>
            <a:endParaRPr lang="en-US" dirty="0" smtClean="0">
              <a:solidFill>
                <a:srgbClr val="008080"/>
              </a:solidFill>
            </a:endParaRPr>
          </a:p>
          <a:p>
            <a:r>
              <a:rPr lang="en-US" dirty="0" smtClean="0">
                <a:solidFill>
                  <a:srgbClr val="008080"/>
                </a:solidFill>
              </a:rPr>
              <a:t>Radioactive substances were used in the 1930’s to treat rheumatism, high blood pressure, menstural irregularities, depression, and other ailments.  It was  used in face cream, contraceptive vaginal jelly and other consumer products. </a:t>
            </a:r>
          </a:p>
          <a:p>
            <a:r>
              <a:rPr lang="en-US" dirty="0" smtClean="0">
                <a:solidFill>
                  <a:srgbClr val="008080"/>
                </a:solidFill>
              </a:rPr>
              <a:t>An Unsettling Dose of Isotopes-  Multiple Exposures:  Chronicles of the Radiation Age by Catherine Caufieldl</a:t>
            </a:r>
          </a:p>
          <a:p>
            <a:endParaRPr 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smtClean="0"/>
              <a:t>Accidents</a:t>
            </a:r>
            <a:r>
              <a:rPr lang="en-US" u="sng" dirty="0" smtClean="0"/>
              <a:t>-</a:t>
            </a:r>
          </a:p>
          <a:p>
            <a:r>
              <a:rPr lang="en-US" b="1" dirty="0" smtClean="0"/>
              <a:t>At one time it was denied that a nuclear power plant could explode</a:t>
            </a:r>
            <a:r>
              <a:rPr lang="en-US" dirty="0" smtClean="0"/>
              <a:t>.</a:t>
            </a:r>
          </a:p>
          <a:p>
            <a:pPr lvl="2"/>
            <a:r>
              <a:rPr lang="en-US" dirty="0" smtClean="0"/>
              <a:t>.</a:t>
            </a:r>
            <a:r>
              <a:rPr lang="en-US" b="1" u="sng" dirty="0" smtClean="0"/>
              <a:t>Chernobyl</a:t>
            </a:r>
            <a:r>
              <a:rPr lang="en-US" dirty="0" smtClean="0"/>
              <a:t>- 1986- Russia, while conducting an unauthorized test safety devices were turned off. A massive exp0losion demolished the reactor, structure and blasted tons of hazardous materials high into the air.  31 die of massive radiation exposure- most fire were fighters</a:t>
            </a:r>
          </a:p>
          <a:p>
            <a:pPr lvl="2"/>
            <a:r>
              <a:rPr lang="en-US" dirty="0" smtClean="0"/>
              <a:t>       By 1994 it caused 8,000 premature deaths</a:t>
            </a:r>
          </a:p>
          <a:p>
            <a:pPr lvl="2"/>
            <a:r>
              <a:rPr lang="en-US" dirty="0" smtClean="0"/>
              <a:t>       135,000 were evacuated within days.(leaving possessions 	behind).</a:t>
            </a:r>
          </a:p>
          <a:p>
            <a:pPr lvl="2"/>
            <a:r>
              <a:rPr lang="en-US" dirty="0" smtClean="0"/>
              <a:t> Animals were shot because their food supply was contaminated</a:t>
            </a:r>
          </a:p>
          <a:p>
            <a:pPr lvl="2"/>
            <a:r>
              <a:rPr lang="en-US" dirty="0" smtClean="0"/>
              <a:t>       125,000 more evacuated by 1991</a:t>
            </a:r>
          </a:p>
          <a:p>
            <a:pPr lvl="2"/>
            <a:r>
              <a:rPr lang="en-US" dirty="0" smtClean="0"/>
              <a:t>2.2 million more may need to be moved.  Some are refusing to move because it is better to live in their normal houses and manner than to live in overcrowded, underfed areas set aside for them to move to.      </a:t>
            </a:r>
          </a:p>
          <a:p>
            <a:pPr lvl="2"/>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B66B6991-E3CF-47AE-8CA3-A8229CE798DE}" type="slidenum">
              <a:rPr lang="en-US" smtClean="0"/>
              <a:pPr/>
              <a:t>28</a:t>
            </a:fld>
            <a:endParaRPr lang="en-US" dirty="0"/>
          </a:p>
        </p:txBody>
      </p:sp>
    </p:spTree>
    <p:extLst>
      <p:ext uri="{BB962C8B-B14F-4D97-AF65-F5344CB8AC3E}">
        <p14:creationId xmlns:p14="http://schemas.microsoft.com/office/powerpoint/2010/main" val="22187829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Rectangle 7"/>
          <p:cNvSpPr>
            <a:spLocks noGrp="1" noChangeArrowheads="1"/>
          </p:cNvSpPr>
          <p:nvPr>
            <p:ph type="sldNum" sz="quarter" idx="5"/>
          </p:nvPr>
        </p:nvSpPr>
        <p:spPr>
          <a:noFill/>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604C6F23-9927-48A5-9529-0FB8C29EB3BA}" type="slidenum">
              <a:rPr lang="en-US" sz="1200" smtClean="0"/>
              <a:pPr/>
              <a:t>32</a:t>
            </a:fld>
            <a:endParaRPr lang="en-US" sz="1200" dirty="0" smtClean="0"/>
          </a:p>
        </p:txBody>
      </p:sp>
      <p:sp>
        <p:nvSpPr>
          <p:cNvPr id="299011" name="Rectangle 2"/>
          <p:cNvSpPr>
            <a:spLocks noGrp="1" noRot="1" noChangeAspect="1" noChangeArrowheads="1" noTextEdit="1"/>
          </p:cNvSpPr>
          <p:nvPr>
            <p:ph type="sldImg"/>
          </p:nvPr>
        </p:nvSpPr>
        <p:spPr>
          <a:ln/>
        </p:spPr>
      </p:sp>
      <p:sp>
        <p:nvSpPr>
          <p:cNvPr id="299012" name="Rectangle 3"/>
          <p:cNvSpPr>
            <a:spLocks noGrp="1" noChangeArrowheads="1"/>
          </p:cNvSpPr>
          <p:nvPr>
            <p:ph type="body" idx="1"/>
          </p:nvPr>
        </p:nvSpPr>
        <p:spPr>
          <a:noFill/>
        </p:spPr>
        <p:txBody>
          <a:bodyPr/>
          <a:lstStyle/>
          <a:p>
            <a:pPr lvl="2"/>
            <a:endParaRPr lang="en-US" dirty="0" smtClean="0"/>
          </a:p>
          <a:p>
            <a:pPr lvl="3"/>
            <a:r>
              <a:rPr lang="en-US" dirty="0" smtClean="0"/>
              <a:t>In 1993- Still dumping massive amounts of material into Sea of Japan.</a:t>
            </a:r>
          </a:p>
          <a:p>
            <a:pPr lvl="2"/>
            <a:r>
              <a:rPr lang="en-US" dirty="0" smtClean="0"/>
              <a:t>Have tried using temporary containers in water at the nuclear power plant</a:t>
            </a:r>
          </a:p>
          <a:p>
            <a:pPr lvl="2"/>
            <a:r>
              <a:rPr lang="en-US" dirty="0" smtClean="0"/>
              <a:t>Also considered salt domes- If salt is present- water has not been present</a:t>
            </a:r>
          </a:p>
          <a:p>
            <a:r>
              <a:rPr lang="en-US" dirty="0" smtClean="0"/>
              <a:t>Yucca MT Nuclear Repository for high level waste has a young active 	volcano 7 miles away- will probably never be built.</a:t>
            </a:r>
          </a:p>
          <a:p>
            <a:pPr lvl="2"/>
            <a:r>
              <a:rPr lang="en-US" dirty="0" smtClean="0"/>
              <a:t>Put it in orbit around the sun, under Antarctic Ice cap or in subduction 	zones in the oceans</a:t>
            </a:r>
          </a:p>
          <a:p>
            <a:r>
              <a:rPr lang="en-US" dirty="0" smtClean="0"/>
              <a:t>Convert it to a harmless substance- but very expensive</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Rectangle 7"/>
          <p:cNvSpPr>
            <a:spLocks noGrp="1" noChangeArrowheads="1"/>
          </p:cNvSpPr>
          <p:nvPr>
            <p:ph type="sldNum" sz="quarter" idx="5"/>
          </p:nvPr>
        </p:nvSpPr>
        <p:spPr>
          <a:noFill/>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B1EAE323-19E7-43DD-9A52-A46550353D31}" type="slidenum">
              <a:rPr lang="en-US" sz="1200" smtClean="0"/>
              <a:pPr/>
              <a:t>33</a:t>
            </a:fld>
            <a:endParaRPr lang="en-US" sz="1200" dirty="0" smtClean="0"/>
          </a:p>
        </p:txBody>
      </p:sp>
      <p:sp>
        <p:nvSpPr>
          <p:cNvPr id="309251" name="Rectangle 2"/>
          <p:cNvSpPr>
            <a:spLocks noGrp="1" noRot="1" noChangeAspect="1" noChangeArrowheads="1" noTextEdit="1"/>
          </p:cNvSpPr>
          <p:nvPr>
            <p:ph type="sldImg"/>
          </p:nvPr>
        </p:nvSpPr>
        <p:spPr>
          <a:ln/>
        </p:spPr>
      </p:sp>
      <p:sp>
        <p:nvSpPr>
          <p:cNvPr id="309252" name="Rectangle 3"/>
          <p:cNvSpPr>
            <a:spLocks noGrp="1" noChangeArrowheads="1"/>
          </p:cNvSpPr>
          <p:nvPr>
            <p:ph type="body" idx="1"/>
          </p:nvPr>
        </p:nvSpPr>
        <p:spPr>
          <a:noFill/>
        </p:spPr>
        <p:txBody>
          <a:bodyPr/>
          <a:lstStyle/>
          <a:p>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Rectangle 7"/>
          <p:cNvSpPr>
            <a:spLocks noGrp="1" noChangeArrowheads="1"/>
          </p:cNvSpPr>
          <p:nvPr>
            <p:ph type="sldNum" sz="quarter" idx="5"/>
          </p:nvPr>
        </p:nvSpPr>
        <p:spPr>
          <a:noFill/>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FC0EF9F8-FA94-481D-A0AE-9A2D1BE5864E}" type="slidenum">
              <a:rPr lang="en-US" sz="1200" smtClean="0"/>
              <a:pPr/>
              <a:t>5</a:t>
            </a:fld>
            <a:endParaRPr lang="en-US" sz="1200" dirty="0" smtClean="0"/>
          </a:p>
        </p:txBody>
      </p:sp>
      <p:sp>
        <p:nvSpPr>
          <p:cNvPr id="269315" name="Rectangle 2"/>
          <p:cNvSpPr>
            <a:spLocks noGrp="1" noRot="1" noChangeAspect="1" noChangeArrowheads="1" noTextEdit="1"/>
          </p:cNvSpPr>
          <p:nvPr>
            <p:ph type="sldImg"/>
          </p:nvPr>
        </p:nvSpPr>
        <p:spPr>
          <a:ln/>
        </p:spPr>
      </p:sp>
      <p:sp>
        <p:nvSpPr>
          <p:cNvPr id="269316" name="Rectangle 3"/>
          <p:cNvSpPr>
            <a:spLocks noGrp="1" noChangeArrowheads="1"/>
          </p:cNvSpPr>
          <p:nvPr>
            <p:ph type="body" idx="1"/>
          </p:nvPr>
        </p:nvSpPr>
        <p:spPr>
          <a:noFill/>
        </p:spPr>
        <p:txBody>
          <a:bodyPr/>
          <a:lstStyle/>
          <a:p>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a:ln>
            <a:miter lim="800000"/>
            <a:headEnd/>
            <a:tailEnd/>
          </a:ln>
        </p:spPr>
        <p:txBody>
          <a:bodyPr/>
          <a:lstStyle/>
          <a:p>
            <a:fld id="{517378D4-DA5D-4930-A538-3D15D52E8D62}" type="slidenum">
              <a:rPr lang="en-US"/>
              <a:pPr/>
              <a:t>34</a:t>
            </a:fld>
            <a:endParaRPr lang="en-US" dirty="0"/>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xfrm>
            <a:off x="914400" y="4343400"/>
            <a:ext cx="5029200" cy="4114800"/>
          </a:xfrm>
          <a:noFill/>
        </p:spPr>
        <p:txBody>
          <a:bodyPr/>
          <a:lstStyle/>
          <a:p>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a:ln>
            <a:miter lim="800000"/>
            <a:headEnd/>
            <a:tailEnd/>
          </a:ln>
        </p:spPr>
        <p:txBody>
          <a:bodyPr/>
          <a:lstStyle/>
          <a:p>
            <a:fld id="{3FAD040F-F05F-47F4-986C-E51F096D9FE8}" type="slidenum">
              <a:rPr lang="en-US"/>
              <a:pPr/>
              <a:t>35</a:t>
            </a:fld>
            <a:endParaRPr lang="en-US" dirty="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xfrm>
            <a:off x="914400" y="4343400"/>
            <a:ext cx="5029200" cy="4114800"/>
          </a:xfrm>
          <a:noFill/>
        </p:spPr>
        <p:txBody>
          <a:bodyPr/>
          <a:lstStyle/>
          <a:p>
            <a:endParaRPr lang="en-US"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a:ln>
            <a:miter lim="800000"/>
            <a:headEnd/>
            <a:tailEnd/>
          </a:ln>
        </p:spPr>
        <p:txBody>
          <a:bodyPr/>
          <a:lstStyle/>
          <a:p>
            <a:fld id="{A0DEA8FC-3980-4C86-95FB-1A60D05873F0}" type="slidenum">
              <a:rPr lang="en-US"/>
              <a:pPr/>
              <a:t>36</a:t>
            </a:fld>
            <a:endParaRPr lang="en-US" dirty="0"/>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xfrm>
            <a:off x="914400" y="4343400"/>
            <a:ext cx="5029200" cy="4114800"/>
          </a:xfrm>
          <a:noFill/>
        </p:spPr>
        <p:txBody>
          <a:bodyPr/>
          <a:lstStyle/>
          <a:p>
            <a:endParaRPr lang="en-US"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a:ln>
            <a:miter lim="800000"/>
            <a:headEnd/>
            <a:tailEnd/>
          </a:ln>
        </p:spPr>
        <p:txBody>
          <a:bodyPr/>
          <a:lstStyle/>
          <a:p>
            <a:fld id="{1814BEAB-1CA1-4900-B942-356E5DF9D7DE}" type="slidenum">
              <a:rPr lang="en-US"/>
              <a:pPr/>
              <a:t>37</a:t>
            </a:fld>
            <a:endParaRPr lang="en-US" dirty="0"/>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xfrm>
            <a:off x="914400" y="4343400"/>
            <a:ext cx="5029200" cy="4114800"/>
          </a:xfrm>
          <a:noFill/>
        </p:spPr>
        <p:txBody>
          <a:bodyPr/>
          <a:lstStyle/>
          <a:p>
            <a:endParaRPr lang="en-US"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a:ln>
            <a:miter lim="800000"/>
            <a:headEnd/>
            <a:tailEnd/>
          </a:ln>
        </p:spPr>
        <p:txBody>
          <a:bodyPr/>
          <a:lstStyle/>
          <a:p>
            <a:fld id="{E363683C-7098-4F1E-B684-725C38B02952}" type="slidenum">
              <a:rPr lang="en-US"/>
              <a:pPr/>
              <a:t>38</a:t>
            </a:fld>
            <a:endParaRPr lang="en-US" dirty="0"/>
          </a:p>
        </p:txBody>
      </p:sp>
      <p:sp>
        <p:nvSpPr>
          <p:cNvPr id="98307" name="Rectangle 2"/>
          <p:cNvSpPr>
            <a:spLocks noGrp="1" noRot="1" noChangeAspect="1" noChangeArrowheads="1" noTextEdit="1"/>
          </p:cNvSpPr>
          <p:nvPr>
            <p:ph type="sldImg"/>
          </p:nvPr>
        </p:nvSpPr>
        <p:spPr>
          <a:ln/>
        </p:spPr>
      </p:sp>
      <p:sp>
        <p:nvSpPr>
          <p:cNvPr id="98308" name="Rectangle 3"/>
          <p:cNvSpPr>
            <a:spLocks noGrp="1" noChangeArrowheads="1"/>
          </p:cNvSpPr>
          <p:nvPr>
            <p:ph type="body" idx="1"/>
          </p:nvPr>
        </p:nvSpPr>
        <p:spPr>
          <a:xfrm>
            <a:off x="914400" y="4343400"/>
            <a:ext cx="5029200" cy="4114800"/>
          </a:xfrm>
          <a:noFill/>
        </p:spPr>
        <p:txBody>
          <a:bodyPr/>
          <a:lstStyle/>
          <a:p>
            <a:endParaRPr lang="en-US"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a:ln>
            <a:miter lim="800000"/>
            <a:headEnd/>
            <a:tailEnd/>
          </a:ln>
        </p:spPr>
        <p:txBody>
          <a:bodyPr/>
          <a:lstStyle/>
          <a:p>
            <a:fld id="{2D880F58-CBBE-4D75-AD7D-AAFC2F995DDE}" type="slidenum">
              <a:rPr lang="en-US"/>
              <a:pPr/>
              <a:t>39</a:t>
            </a:fld>
            <a:endParaRPr lang="en-US" dirty="0"/>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xfrm>
            <a:off x="914400" y="4343400"/>
            <a:ext cx="5029200" cy="4114800"/>
          </a:xfrm>
          <a:noFill/>
        </p:spPr>
        <p:txBody>
          <a:bodyPr/>
          <a:lstStyle/>
          <a:p>
            <a:endParaRPr lang="en-US"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a:ln>
            <a:miter lim="800000"/>
            <a:headEnd/>
            <a:tailEnd/>
          </a:ln>
        </p:spPr>
        <p:txBody>
          <a:bodyPr/>
          <a:lstStyle/>
          <a:p>
            <a:fld id="{FAED33ED-1141-4E58-9767-C426DCFA463D}" type="slidenum">
              <a:rPr lang="en-US"/>
              <a:pPr/>
              <a:t>51</a:t>
            </a:fld>
            <a:endParaRPr lang="en-US" dirty="0"/>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xfrm>
            <a:off x="914400" y="4343400"/>
            <a:ext cx="5029200" cy="4114800"/>
          </a:xfrm>
          <a:noFill/>
        </p:spPr>
        <p:txBody>
          <a:bodyPr/>
          <a:lstStyle/>
          <a:p>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7"/>
          <p:cNvSpPr>
            <a:spLocks noGrp="1" noChangeArrowheads="1"/>
          </p:cNvSpPr>
          <p:nvPr>
            <p:ph type="sldNum" sz="quarter" idx="5"/>
          </p:nvPr>
        </p:nvSpPr>
        <p:spPr>
          <a:noFill/>
          <a:ln>
            <a:miter lim="800000"/>
            <a:headEnd/>
            <a:tailEnd/>
          </a:ln>
        </p:spPr>
        <p:txBody>
          <a:bodyPr/>
          <a:lstStyle/>
          <a:p>
            <a:fld id="{375709C4-F1EF-485A-8380-914ECCC13FE7}" type="slidenum">
              <a:rPr lang="en-US" smtClean="0"/>
              <a:pPr/>
              <a:t>9</a:t>
            </a:fld>
            <a:endParaRPr lang="en-US" dirty="0" smtClean="0"/>
          </a:p>
        </p:txBody>
      </p:sp>
      <p:sp>
        <p:nvSpPr>
          <p:cNvPr id="267267" name="Rectangle 2"/>
          <p:cNvSpPr>
            <a:spLocks noGrp="1" noRot="1" noChangeAspect="1" noChangeArrowheads="1" noTextEdit="1"/>
          </p:cNvSpPr>
          <p:nvPr>
            <p:ph type="sldImg"/>
          </p:nvPr>
        </p:nvSpPr>
        <p:spPr>
          <a:ln/>
        </p:spPr>
      </p:sp>
      <p:sp>
        <p:nvSpPr>
          <p:cNvPr id="267268" name="Rectangle 3"/>
          <p:cNvSpPr>
            <a:spLocks noGrp="1" noChangeArrowheads="1"/>
          </p:cNvSpPr>
          <p:nvPr>
            <p:ph type="body" idx="1"/>
          </p:nvPr>
        </p:nvSpPr>
        <p:spPr>
          <a:noFill/>
        </p:spPr>
        <p:txBody>
          <a:bodyPr/>
          <a:lstStyle/>
          <a:p>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Rectangle 7"/>
          <p:cNvSpPr>
            <a:spLocks noGrp="1" noChangeArrowheads="1"/>
          </p:cNvSpPr>
          <p:nvPr>
            <p:ph type="sldNum" sz="quarter" idx="5"/>
          </p:nvPr>
        </p:nvSpPr>
        <p:spPr>
          <a:noFill/>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FA9BBF09-EE19-474D-B17E-0BDB70B2A3BF}" type="slidenum">
              <a:rPr lang="en-US" sz="1200" smtClean="0"/>
              <a:pPr/>
              <a:t>10</a:t>
            </a:fld>
            <a:endParaRPr lang="en-US" sz="1200" dirty="0" smtClean="0"/>
          </a:p>
        </p:txBody>
      </p:sp>
      <p:sp>
        <p:nvSpPr>
          <p:cNvPr id="277507" name="Rectangle 2"/>
          <p:cNvSpPr>
            <a:spLocks noGrp="1" noRot="1" noChangeAspect="1" noChangeArrowheads="1" noTextEdit="1"/>
          </p:cNvSpPr>
          <p:nvPr>
            <p:ph type="sldImg"/>
          </p:nvPr>
        </p:nvSpPr>
        <p:spPr>
          <a:ln/>
        </p:spPr>
      </p:sp>
      <p:sp>
        <p:nvSpPr>
          <p:cNvPr id="277508" name="Rectangle 3"/>
          <p:cNvSpPr>
            <a:spLocks noGrp="1" noChangeArrowheads="1"/>
          </p:cNvSpPr>
          <p:nvPr>
            <p:ph type="body" idx="1"/>
          </p:nvPr>
        </p:nvSpPr>
        <p:spPr>
          <a:noFill/>
        </p:spPr>
        <p:txBody>
          <a:bodyPr/>
          <a:lstStyle/>
          <a:p>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a:ln>
            <a:miter lim="800000"/>
            <a:headEnd/>
            <a:tailEnd/>
          </a:ln>
        </p:spPr>
        <p:txBody>
          <a:bodyPr/>
          <a:lstStyle/>
          <a:p>
            <a:fld id="{F37B7537-FD62-4F7A-86FF-6B7CB270C288}" type="slidenum">
              <a:rPr lang="en-US"/>
              <a:pPr/>
              <a:t>11</a:t>
            </a:fld>
            <a:endParaRPr lang="en-US" dirty="0"/>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xfrm>
            <a:off x="914400" y="4343400"/>
            <a:ext cx="5029200" cy="4114800"/>
          </a:xfrm>
          <a:noFill/>
        </p:spPr>
        <p:txBody>
          <a:bodyPr/>
          <a:lstStyle/>
          <a:p>
            <a:pPr lvl="1"/>
            <a:r>
              <a:rPr lang="en-US" b="1" dirty="0" smtClean="0"/>
              <a:t>Damage is dependent on-</a:t>
            </a:r>
            <a:endParaRPr lang="en-US" dirty="0" smtClean="0"/>
          </a:p>
          <a:p>
            <a:pPr lvl="1"/>
            <a:r>
              <a:rPr lang="en-US" dirty="0" smtClean="0"/>
              <a:t>.the type of cell and tissues- </a:t>
            </a:r>
            <a:r>
              <a:rPr lang="en-US" dirty="0" smtClean="0">
                <a:solidFill>
                  <a:srgbClr val="008080"/>
                </a:solidFill>
              </a:rPr>
              <a:t>somatic/germ, thyroid/hands</a:t>
            </a:r>
            <a:endParaRPr lang="en-US" dirty="0" smtClean="0"/>
          </a:p>
          <a:p>
            <a:pPr lvl="1"/>
            <a:r>
              <a:rPr lang="en-US" dirty="0" smtClean="0"/>
              <a:t>.type of radiation- </a:t>
            </a:r>
            <a:r>
              <a:rPr lang="en-US" dirty="0" smtClean="0">
                <a:solidFill>
                  <a:srgbClr val="FF0000"/>
                </a:solidFill>
              </a:rPr>
              <a:t>alpha, beta, gamma</a:t>
            </a:r>
            <a:endParaRPr lang="en-US" dirty="0" smtClean="0"/>
          </a:p>
          <a:p>
            <a:pPr lvl="1"/>
            <a:r>
              <a:rPr lang="en-US" dirty="0" smtClean="0"/>
              <a:t>.area or volume involved- </a:t>
            </a:r>
            <a:r>
              <a:rPr lang="en-US" dirty="0" smtClean="0">
                <a:solidFill>
                  <a:srgbClr val="008080"/>
                </a:solidFill>
              </a:rPr>
              <a:t>cancer treatment would be small area</a:t>
            </a:r>
            <a:endParaRPr lang="en-US" dirty="0" smtClean="0"/>
          </a:p>
          <a:p>
            <a:pPr lvl="1"/>
            <a:r>
              <a:rPr lang="en-US" dirty="0" smtClean="0"/>
              <a:t>.total dose</a:t>
            </a:r>
          </a:p>
          <a:p>
            <a:pPr lvl="1"/>
            <a:r>
              <a:rPr lang="en-US" dirty="0" smtClean="0"/>
              <a:t>.</a:t>
            </a:r>
            <a:r>
              <a:rPr lang="en-US" dirty="0" smtClean="0">
                <a:solidFill>
                  <a:srgbClr val="008080"/>
                </a:solidFill>
              </a:rPr>
              <a:t>time for the accumulation of the dose</a:t>
            </a:r>
          </a:p>
          <a:p>
            <a:pPr lvl="1"/>
            <a:r>
              <a:rPr lang="en-US" dirty="0" smtClean="0"/>
              <a:t>.</a:t>
            </a:r>
            <a:r>
              <a:rPr lang="en-US" dirty="0" smtClean="0">
                <a:solidFill>
                  <a:srgbClr val="008080"/>
                </a:solidFill>
              </a:rPr>
              <a:t>the energy of radiation</a:t>
            </a:r>
            <a:endParaRPr lang="en-US" dirty="0" smtClean="0"/>
          </a:p>
          <a:p>
            <a:pPr lvl="1"/>
            <a:endParaRPr lang="en-US" dirty="0" smtClean="0"/>
          </a:p>
          <a:p>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a:ln>
            <a:miter lim="800000"/>
            <a:headEnd/>
            <a:tailEnd/>
          </a:ln>
        </p:spPr>
        <p:txBody>
          <a:bodyPr/>
          <a:lstStyle/>
          <a:p>
            <a:fld id="{4D18DC5C-6B8D-441B-9693-52117E8DDB8E}" type="slidenum">
              <a:rPr lang="en-US"/>
              <a:pPr/>
              <a:t>13</a:t>
            </a:fld>
            <a:endParaRPr lang="en-US" dirty="0"/>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xfrm>
            <a:off x="914400" y="4343400"/>
            <a:ext cx="5029200" cy="4114800"/>
          </a:xfrm>
          <a:noFill/>
        </p:spPr>
        <p:txBody>
          <a:bodyPr/>
          <a:lstStyle/>
          <a:p>
            <a:pPr lvl="1"/>
            <a:r>
              <a:rPr lang="en-US" dirty="0" smtClean="0"/>
              <a:t>.</a:t>
            </a:r>
            <a:r>
              <a:rPr lang="en-US" b="1" dirty="0" smtClean="0">
                <a:solidFill>
                  <a:srgbClr val="0000FF"/>
                </a:solidFill>
              </a:rPr>
              <a:t>Radiation –</a:t>
            </a:r>
            <a:r>
              <a:rPr lang="en-US" b="1" dirty="0" smtClean="0"/>
              <a:t> </a:t>
            </a:r>
            <a:endParaRPr lang="en-US" b="1" dirty="0" smtClean="0">
              <a:solidFill>
                <a:srgbClr val="0000FF"/>
              </a:solidFill>
            </a:endParaRPr>
          </a:p>
          <a:p>
            <a:pPr lvl="1"/>
            <a:r>
              <a:rPr lang="en-US" b="1" dirty="0" smtClean="0"/>
              <a:t>Biological Effects of Radiation.  They can be produced naturally or artificially ( x-ray, and nuclear reactions)</a:t>
            </a:r>
          </a:p>
          <a:p>
            <a:pPr lvl="1"/>
            <a:r>
              <a:rPr lang="en-US" b="1" dirty="0" smtClean="0"/>
              <a:t>Human Effects</a:t>
            </a:r>
          </a:p>
          <a:p>
            <a:pPr lvl="1"/>
            <a:endParaRPr lang="en-US" b="1" dirty="0" smtClean="0"/>
          </a:p>
          <a:p>
            <a:pPr lvl="1"/>
            <a:r>
              <a:rPr lang="en-US" b="1" dirty="0" smtClean="0"/>
              <a:t>Rads		Symptoms	                                 Results</a:t>
            </a:r>
          </a:p>
          <a:p>
            <a:pPr lvl="1"/>
            <a:r>
              <a:rPr lang="en-US" b="1" dirty="0" smtClean="0"/>
              <a:t>00-250 rads	fatigue, vomit, diarrhea	most recover</a:t>
            </a:r>
          </a:p>
          <a:p>
            <a:pPr lvl="1"/>
            <a:r>
              <a:rPr lang="en-US" b="1" dirty="0" smtClean="0"/>
              <a:t>			hairless				completely</a:t>
            </a:r>
          </a:p>
          <a:p>
            <a:pPr lvl="1"/>
            <a:endParaRPr lang="en-US" b="1" dirty="0" smtClean="0"/>
          </a:p>
          <a:p>
            <a:pPr lvl="1"/>
            <a:r>
              <a:rPr lang="en-US" b="1" dirty="0" smtClean="0"/>
              <a:t>400-500		similar symptoms, go away	LD-50</a:t>
            </a:r>
          </a:p>
          <a:p>
            <a:pPr lvl="1"/>
            <a:r>
              <a:rPr lang="en-US" b="1" dirty="0" smtClean="0"/>
              <a:t>			Returns 3 weeks later		Kills ½</a:t>
            </a:r>
          </a:p>
          <a:p>
            <a:pPr lvl="1"/>
            <a:endParaRPr lang="en-US" b="1" dirty="0" smtClean="0"/>
          </a:p>
          <a:p>
            <a:pPr lvl="1"/>
            <a:r>
              <a:rPr lang="en-US" b="1" dirty="0" smtClean="0"/>
              <a:t>2000 rads		begins the same-			all die</a:t>
            </a:r>
          </a:p>
          <a:p>
            <a:pPr lvl="1"/>
            <a:r>
              <a:rPr lang="en-US" b="1" dirty="0" smtClean="0"/>
              <a:t>			2</a:t>
            </a:r>
            <a:r>
              <a:rPr lang="en-US" b="1" baseline="30000" dirty="0" smtClean="0"/>
              <a:t>nd</a:t>
            </a:r>
            <a:r>
              <a:rPr lang="en-US" b="1" dirty="0" smtClean="0"/>
              <a:t> week- very ill				.</a:t>
            </a:r>
          </a:p>
          <a:p>
            <a:pPr lvl="1"/>
            <a:endParaRPr lang="en-US" b="1" dirty="0" smtClean="0"/>
          </a:p>
          <a:p>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a:ln>
            <a:miter lim="800000"/>
            <a:headEnd/>
            <a:tailEnd/>
          </a:ln>
        </p:spPr>
        <p:txBody>
          <a:bodyPr/>
          <a:lstStyle/>
          <a:p>
            <a:fld id="{18ED9727-1A79-4C9E-8FAF-FFF5D2502399}" type="slidenum">
              <a:rPr lang="en-US"/>
              <a:pPr/>
              <a:t>14</a:t>
            </a:fld>
            <a:endParaRPr lang="en-US" dirty="0"/>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xfrm>
            <a:off x="457200" y="4343400"/>
            <a:ext cx="6019800" cy="4114800"/>
          </a:xfrm>
          <a:noFill/>
        </p:spPr>
        <p:txBody>
          <a:bodyPr/>
          <a:lstStyle/>
          <a:p>
            <a:pPr lvl="1"/>
            <a:r>
              <a:rPr lang="en-US" b="1" u="sng" dirty="0" smtClean="0">
                <a:solidFill>
                  <a:srgbClr val="0000FF"/>
                </a:solidFill>
              </a:rPr>
              <a:t>Radiation Produced from Accidents and etc. </a:t>
            </a:r>
          </a:p>
          <a:p>
            <a:pPr lvl="1"/>
            <a:r>
              <a:rPr lang="en-US" dirty="0" smtClean="0"/>
              <a:t>.</a:t>
            </a:r>
            <a:r>
              <a:rPr lang="en-US" b="1" dirty="0" smtClean="0"/>
              <a:t>1920’s – </a:t>
            </a:r>
            <a:r>
              <a:rPr lang="en-US" b="1" u="sng" dirty="0" smtClean="0"/>
              <a:t>Radium Dial Workers</a:t>
            </a:r>
            <a:r>
              <a:rPr lang="en-US" b="1" dirty="0" smtClean="0"/>
              <a:t>- watches- high bone tumors</a:t>
            </a:r>
          </a:p>
          <a:p>
            <a:pPr lvl="1"/>
            <a:endParaRPr lang="en-US" b="1" dirty="0" smtClean="0"/>
          </a:p>
          <a:p>
            <a:pPr lvl="1"/>
            <a:r>
              <a:rPr lang="en-US" dirty="0" smtClean="0"/>
              <a:t>.</a:t>
            </a:r>
            <a:r>
              <a:rPr lang="en-US" b="1" dirty="0" smtClean="0"/>
              <a:t>Hiroshima and Nagasaki </a:t>
            </a:r>
            <a:r>
              <a:rPr lang="en-US" dirty="0" smtClean="0">
                <a:solidFill>
                  <a:srgbClr val="008080"/>
                </a:solidFill>
              </a:rPr>
              <a:t>– </a:t>
            </a:r>
            <a:r>
              <a:rPr lang="en-US" dirty="0" smtClean="0">
                <a:solidFill>
                  <a:srgbClr val="800080"/>
                </a:solidFill>
              </a:rPr>
              <a:t>survivors died of leukemia after receiving 200 rem.  No evidence of birth malformations.  The only noticed affect- a shift of male/female sex ratio over 10 years but not since. </a:t>
            </a:r>
            <a:endParaRPr lang="en-US" b="1" dirty="0" smtClean="0">
              <a:solidFill>
                <a:srgbClr val="800080"/>
              </a:solidFill>
            </a:endParaRPr>
          </a:p>
          <a:p>
            <a:pPr lvl="1"/>
            <a:endParaRPr lang="en-US" b="1" dirty="0" smtClean="0">
              <a:solidFill>
                <a:srgbClr val="800080"/>
              </a:solidFill>
            </a:endParaRPr>
          </a:p>
          <a:p>
            <a:pPr lvl="1"/>
            <a:r>
              <a:rPr lang="en-US" dirty="0" smtClean="0"/>
              <a:t>.</a:t>
            </a:r>
            <a:r>
              <a:rPr lang="en-US" b="1" dirty="0" smtClean="0"/>
              <a:t>Atomic Veterans </a:t>
            </a:r>
          </a:p>
          <a:p>
            <a:pPr lvl="1"/>
            <a:r>
              <a:rPr lang="en-US" dirty="0" smtClean="0"/>
              <a:t>.</a:t>
            </a:r>
            <a:r>
              <a:rPr lang="en-US" b="1" dirty="0" smtClean="0"/>
              <a:t>Marshall Islands</a:t>
            </a:r>
          </a:p>
          <a:p>
            <a:pPr lvl="1"/>
            <a:r>
              <a:rPr lang="en-US" dirty="0" smtClean="0"/>
              <a:t>.</a:t>
            </a:r>
            <a:r>
              <a:rPr lang="en-US" b="1" dirty="0" smtClean="0"/>
              <a:t>- Milk for kids</a:t>
            </a:r>
          </a:p>
          <a:p>
            <a:pPr lvl="1"/>
            <a:r>
              <a:rPr lang="en-US" dirty="0" smtClean="0"/>
              <a:t>.</a:t>
            </a:r>
            <a:r>
              <a:rPr lang="en-US" b="1" dirty="0" smtClean="0"/>
              <a:t>Fluoroscopes</a:t>
            </a:r>
            <a:r>
              <a:rPr lang="en-US" dirty="0" smtClean="0">
                <a:solidFill>
                  <a:srgbClr val="800080"/>
                </a:solidFill>
              </a:rPr>
              <a:t>-1940 shoe stores, customers inserted feet inside to see how well the shoes fit.  Fascinated children received enormous doses.  Fortunately, the extremities are the least sensitive part of the body to radiation.</a:t>
            </a:r>
            <a:r>
              <a:rPr lang="en-US" dirty="0" smtClean="0">
                <a:solidFill>
                  <a:srgbClr val="008080"/>
                </a:solidFill>
              </a:rPr>
              <a:t> </a:t>
            </a:r>
          </a:p>
          <a:p>
            <a:pPr lvl="1"/>
            <a:endParaRPr lang="en-US" dirty="0" smtClean="0">
              <a:solidFill>
                <a:srgbClr val="008080"/>
              </a:solidFill>
            </a:endParaRPr>
          </a:p>
          <a:p>
            <a:pPr lvl="1"/>
            <a:r>
              <a:rPr lang="en-US" dirty="0" smtClean="0"/>
              <a:t>.</a:t>
            </a:r>
            <a:r>
              <a:rPr lang="en-US" b="1" dirty="0" smtClean="0"/>
              <a:t>Radium- </a:t>
            </a:r>
            <a:r>
              <a:rPr lang="en-US" dirty="0" smtClean="0">
                <a:solidFill>
                  <a:srgbClr val="800080"/>
                </a:solidFill>
              </a:rPr>
              <a:t>sold as an over the counter medication to treat aches &amp; pains.</a:t>
            </a:r>
          </a:p>
          <a:p>
            <a:pPr lvl="1"/>
            <a:endParaRPr lang="en-US" dirty="0" smtClean="0">
              <a:solidFill>
                <a:srgbClr val="800080"/>
              </a:solidFill>
            </a:endParaRPr>
          </a:p>
          <a:p>
            <a:pPr lvl="1"/>
            <a:r>
              <a:rPr lang="en-US" dirty="0" smtClean="0"/>
              <a:t>.</a:t>
            </a:r>
            <a:r>
              <a:rPr lang="en-US" b="1" dirty="0" smtClean="0"/>
              <a:t>From outer space in measurable amounts- </a:t>
            </a:r>
            <a:r>
              <a:rPr lang="en-US" b="1" dirty="0" smtClean="0">
                <a:solidFill>
                  <a:srgbClr val="008080"/>
                </a:solidFill>
              </a:rPr>
              <a:t>natural </a:t>
            </a:r>
          </a:p>
          <a:p>
            <a:pPr lvl="1"/>
            <a:r>
              <a:rPr lang="en-US" dirty="0" smtClean="0"/>
              <a:t>.</a:t>
            </a:r>
            <a:r>
              <a:rPr lang="en-US" b="1" dirty="0" smtClean="0"/>
              <a:t>Health-  x-ray</a:t>
            </a:r>
          </a:p>
          <a:p>
            <a:pPr lvl="1"/>
            <a:r>
              <a:rPr lang="en-US" dirty="0" smtClean="0"/>
              <a:t>.</a:t>
            </a:r>
            <a:r>
              <a:rPr lang="en-US" b="1" dirty="0" smtClean="0"/>
              <a:t> Testing</a:t>
            </a:r>
          </a:p>
          <a:p>
            <a:pPr lvl="1"/>
            <a:endParaRPr lang="en-US" b="1" dirty="0" smtClean="0"/>
          </a:p>
          <a:p>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a:ln>
            <a:miter lim="800000"/>
            <a:headEnd/>
            <a:tailEnd/>
          </a:ln>
        </p:spPr>
        <p:txBody>
          <a:bodyPr/>
          <a:lstStyle/>
          <a:p>
            <a:fld id="{BB88C571-DBD6-48A0-A4EA-03A630100490}" type="slidenum">
              <a:rPr lang="en-US"/>
              <a:pPr/>
              <a:t>15</a:t>
            </a:fld>
            <a:endParaRPr lang="en-US" dirty="0"/>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xfrm>
            <a:off x="914400" y="4343400"/>
            <a:ext cx="5029200" cy="4114800"/>
          </a:xfrm>
          <a:noFill/>
        </p:spPr>
        <p:txBody>
          <a:bodyPr/>
          <a:lstStyle/>
          <a:p>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a:ln>
            <a:miter lim="800000"/>
            <a:headEnd/>
            <a:tailEnd/>
          </a:ln>
        </p:spPr>
        <p:txBody>
          <a:bodyPr/>
          <a:lstStyle/>
          <a:p>
            <a:fld id="{321573FB-3046-40AB-8F2A-31CCE9ED20C9}" type="slidenum">
              <a:rPr lang="en-US"/>
              <a:pPr/>
              <a:t>16</a:t>
            </a:fld>
            <a:endParaRPr lang="en-US" dirty="0"/>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xfrm>
            <a:off x="457200" y="4343400"/>
            <a:ext cx="6019800" cy="4114800"/>
          </a:xfrm>
          <a:noFill/>
        </p:spPr>
        <p:txBody>
          <a:bodyPr/>
          <a:lstStyle/>
          <a:p>
            <a:pPr lvl="1"/>
            <a:r>
              <a:rPr lang="en-US" b="1" u="sng" dirty="0" smtClean="0">
                <a:solidFill>
                  <a:srgbClr val="0000FF"/>
                </a:solidFill>
              </a:rPr>
              <a:t>Radiation Produced from Accidents and etc. </a:t>
            </a:r>
          </a:p>
          <a:p>
            <a:pPr lvl="1"/>
            <a:r>
              <a:rPr lang="en-US" dirty="0" smtClean="0"/>
              <a:t>.</a:t>
            </a:r>
            <a:r>
              <a:rPr lang="en-US" b="1" dirty="0" smtClean="0"/>
              <a:t>1920’s – </a:t>
            </a:r>
            <a:r>
              <a:rPr lang="en-US" b="1" u="sng" dirty="0" smtClean="0"/>
              <a:t>Radium Dial Workers</a:t>
            </a:r>
            <a:r>
              <a:rPr lang="en-US" b="1" dirty="0" smtClean="0"/>
              <a:t>- watches- high bone tumors</a:t>
            </a:r>
          </a:p>
          <a:p>
            <a:pPr lvl="1"/>
            <a:endParaRPr lang="en-US" b="1" dirty="0" smtClean="0"/>
          </a:p>
          <a:p>
            <a:pPr lvl="1"/>
            <a:r>
              <a:rPr lang="en-US" dirty="0" smtClean="0"/>
              <a:t>.</a:t>
            </a:r>
            <a:r>
              <a:rPr lang="en-US" b="1" dirty="0" smtClean="0"/>
              <a:t>Hiroshima and Nagasaki </a:t>
            </a:r>
            <a:r>
              <a:rPr lang="en-US" dirty="0" smtClean="0">
                <a:solidFill>
                  <a:srgbClr val="008080"/>
                </a:solidFill>
              </a:rPr>
              <a:t>– </a:t>
            </a:r>
            <a:r>
              <a:rPr lang="en-US" dirty="0" smtClean="0">
                <a:solidFill>
                  <a:srgbClr val="800080"/>
                </a:solidFill>
              </a:rPr>
              <a:t>survivors died of leukemia after receiving 200 rem.  No evidence of birth malformations.  The only noticed affect- a shift of male/female sex ratio over 10 years but not since. </a:t>
            </a:r>
            <a:endParaRPr lang="en-US" b="1" dirty="0" smtClean="0">
              <a:solidFill>
                <a:srgbClr val="800080"/>
              </a:solidFill>
            </a:endParaRPr>
          </a:p>
          <a:p>
            <a:pPr lvl="1"/>
            <a:endParaRPr lang="en-US" b="1" dirty="0" smtClean="0">
              <a:solidFill>
                <a:srgbClr val="800080"/>
              </a:solidFill>
            </a:endParaRPr>
          </a:p>
          <a:p>
            <a:pPr lvl="1"/>
            <a:r>
              <a:rPr lang="en-US" dirty="0" smtClean="0"/>
              <a:t>.</a:t>
            </a:r>
            <a:r>
              <a:rPr lang="en-US" b="1" dirty="0" smtClean="0"/>
              <a:t>Atomic Veterans </a:t>
            </a:r>
          </a:p>
          <a:p>
            <a:pPr lvl="1"/>
            <a:r>
              <a:rPr lang="en-US" dirty="0" smtClean="0"/>
              <a:t>.</a:t>
            </a:r>
            <a:r>
              <a:rPr lang="en-US" b="1" dirty="0" smtClean="0"/>
              <a:t>Marshall Islands</a:t>
            </a:r>
          </a:p>
          <a:p>
            <a:pPr lvl="1"/>
            <a:r>
              <a:rPr lang="en-US" dirty="0" smtClean="0"/>
              <a:t>.</a:t>
            </a:r>
            <a:r>
              <a:rPr lang="en-US" b="1" dirty="0" smtClean="0"/>
              <a:t>- Milk for kids</a:t>
            </a:r>
          </a:p>
          <a:p>
            <a:pPr lvl="1"/>
            <a:r>
              <a:rPr lang="en-US" dirty="0" smtClean="0"/>
              <a:t>.</a:t>
            </a:r>
            <a:r>
              <a:rPr lang="en-US" b="1" dirty="0" smtClean="0"/>
              <a:t>Fluoroscopes</a:t>
            </a:r>
            <a:r>
              <a:rPr lang="en-US" dirty="0" smtClean="0">
                <a:solidFill>
                  <a:srgbClr val="800080"/>
                </a:solidFill>
              </a:rPr>
              <a:t>-1940 shoe stores, customers inserted feet inside to see how well the shoes fit.  Fascinated children received enormous doses.  Fortunately, the extremities are the least sensitive part of the body to radiation.</a:t>
            </a:r>
            <a:r>
              <a:rPr lang="en-US" dirty="0" smtClean="0">
                <a:solidFill>
                  <a:srgbClr val="008080"/>
                </a:solidFill>
              </a:rPr>
              <a:t> </a:t>
            </a:r>
          </a:p>
          <a:p>
            <a:pPr lvl="1"/>
            <a:endParaRPr lang="en-US" dirty="0" smtClean="0">
              <a:solidFill>
                <a:srgbClr val="008080"/>
              </a:solidFill>
            </a:endParaRPr>
          </a:p>
          <a:p>
            <a:pPr lvl="1"/>
            <a:r>
              <a:rPr lang="en-US" dirty="0" smtClean="0"/>
              <a:t>.</a:t>
            </a:r>
            <a:r>
              <a:rPr lang="en-US" b="1" dirty="0" smtClean="0"/>
              <a:t>Radium- </a:t>
            </a:r>
            <a:r>
              <a:rPr lang="en-US" dirty="0" smtClean="0">
                <a:solidFill>
                  <a:srgbClr val="800080"/>
                </a:solidFill>
              </a:rPr>
              <a:t>sold as an over the counter medication to treat aches &amp; pains.</a:t>
            </a:r>
          </a:p>
          <a:p>
            <a:pPr lvl="1"/>
            <a:endParaRPr lang="en-US" dirty="0" smtClean="0">
              <a:solidFill>
                <a:srgbClr val="800080"/>
              </a:solidFill>
            </a:endParaRPr>
          </a:p>
          <a:p>
            <a:pPr lvl="1"/>
            <a:r>
              <a:rPr lang="en-US" dirty="0" smtClean="0"/>
              <a:t>.</a:t>
            </a:r>
            <a:r>
              <a:rPr lang="en-US" b="1" dirty="0" smtClean="0"/>
              <a:t>From outer space in measurable amounts- </a:t>
            </a:r>
            <a:r>
              <a:rPr lang="en-US" b="1" dirty="0" smtClean="0">
                <a:solidFill>
                  <a:srgbClr val="008080"/>
                </a:solidFill>
              </a:rPr>
              <a:t>natural </a:t>
            </a:r>
          </a:p>
          <a:p>
            <a:pPr lvl="1"/>
            <a:r>
              <a:rPr lang="en-US" dirty="0" smtClean="0"/>
              <a:t>.</a:t>
            </a:r>
            <a:r>
              <a:rPr lang="en-US" b="1" dirty="0" smtClean="0"/>
              <a:t>Health-  x-ray</a:t>
            </a:r>
          </a:p>
          <a:p>
            <a:pPr lvl="1"/>
            <a:r>
              <a:rPr lang="en-US" dirty="0" smtClean="0"/>
              <a:t>.</a:t>
            </a:r>
            <a:r>
              <a:rPr lang="en-US" b="1" dirty="0" smtClean="0"/>
              <a:t> Testing</a:t>
            </a:r>
          </a:p>
          <a:p>
            <a:pPr lvl="1"/>
            <a:endParaRPr lang="en-US" b="1" dirty="0" smtClean="0"/>
          </a:p>
          <a:p>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3" name="Rectangle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Rectangle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Rectangle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Rectangle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7" name="Rectangle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useBgFill="1">
        <p:nvSpPr>
          <p:cNvPr id="30" name="Rounded Rectangle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useBgFill="1">
        <p:nvSpPr>
          <p:cNvPr id="31" name="Rounded Rectangle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7" name="Rectangle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Rectangle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Rectangle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Title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705600" y="4206240"/>
            <a:ext cx="960120" cy="457200"/>
          </a:xfrm>
        </p:spPr>
        <p:txBody>
          <a:bodyPr/>
          <a:lstStyle/>
          <a:p>
            <a:fld id="{4F570F07-B35F-41B4-A5C5-B8E56E2B02FE}" type="datetimeFigureOut">
              <a:rPr lang="en-US" smtClean="0"/>
              <a:t>3/21/2014</a:t>
            </a:fld>
            <a:endParaRPr lang="en-US" dirty="0"/>
          </a:p>
        </p:txBody>
      </p:sp>
      <p:sp>
        <p:nvSpPr>
          <p:cNvPr id="17" name="Footer Placeholder 16"/>
          <p:cNvSpPr>
            <a:spLocks noGrp="1"/>
          </p:cNvSpPr>
          <p:nvPr>
            <p:ph type="ftr" sz="quarter" idx="11"/>
          </p:nvPr>
        </p:nvSpPr>
        <p:spPr>
          <a:xfrm>
            <a:off x="5410200" y="4205288"/>
            <a:ext cx="1295400" cy="457200"/>
          </a:xfrm>
        </p:spPr>
        <p:txBody>
          <a:bodyPr/>
          <a:lstStyle/>
          <a:p>
            <a:endParaRPr lang="en-US" dirty="0"/>
          </a:p>
        </p:txBody>
      </p:sp>
      <p:sp>
        <p:nvSpPr>
          <p:cNvPr id="29" name="Slide Number Placeholder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D42E6A57-A916-470C-9860-7CAE7B17367B}" type="slidenum">
              <a:rPr lang="en-US" smtClean="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F570F07-B35F-41B4-A5C5-B8E56E2B02FE}" type="datetimeFigureOut">
              <a:rPr lang="en-US" smtClean="0"/>
              <a:t>3/21/2014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42E6A57-A916-470C-9860-7CAE7B17367B}"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1143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143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F570F07-B35F-41B4-A5C5-B8E56E2B02FE}" type="datetimeFigureOut">
              <a:rPr lang="en-US" smtClean="0"/>
              <a:t>3/21/2014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42E6A57-A916-470C-9860-7CAE7B17367B}" type="slidenum">
              <a:rPr lang="en-US" smtClean="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9A20D0ED-6755-4DC1-BEA9-07D1393D2CC4}" type="slidenum">
              <a:rPr lang="en-US"/>
              <a:pPr>
                <a:defRPr/>
              </a:pPr>
              <a:t>‹#›</a:t>
            </a:fld>
            <a:endParaRPr lang="en-US" dirty="0"/>
          </a:p>
        </p:txBody>
      </p:sp>
    </p:spTree>
    <p:extLst>
      <p:ext uri="{BB962C8B-B14F-4D97-AF65-F5344CB8AC3E}">
        <p14:creationId xmlns:p14="http://schemas.microsoft.com/office/powerpoint/2010/main" val="40426080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F570F07-B35F-41B4-A5C5-B8E56E2B02FE}" type="datetimeFigureOut">
              <a:rPr lang="en-US" smtClean="0"/>
              <a:t>3/21/2014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42E6A57-A916-470C-9860-7CAE7B17367B}" type="slidenum">
              <a:rPr lang="en-US" smtClean="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4F570F07-B35F-41B4-A5C5-B8E56E2B02FE}" type="datetimeFigureOut">
              <a:rPr lang="en-US" smtClean="0"/>
              <a:t>3/21/2014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42E6A57-A916-470C-9860-7CAE7B17367B}" type="slidenum">
              <a:rPr lang="en-US" smtClean="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F570F07-B35F-41B4-A5C5-B8E56E2B02FE}" type="datetimeFigureOut">
              <a:rPr lang="en-US" smtClean="0"/>
              <a:t>3/21/2014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42E6A57-A916-470C-9860-7CAE7B17367B}" type="slidenum">
              <a:rPr lang="en-US" smtClean="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382000" cy="1069848"/>
          </a:xfrm>
        </p:spPr>
        <p:txBody>
          <a:bodyPr anchor="ctr"/>
          <a:lstStyle>
            <a:lvl1pPr>
              <a:defRPr sz="4000" b="0" i="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Date Placeholder 25"/>
          <p:cNvSpPr>
            <a:spLocks noGrp="1"/>
          </p:cNvSpPr>
          <p:nvPr>
            <p:ph type="dt" sz="half" idx="10"/>
          </p:nvPr>
        </p:nvSpPr>
        <p:spPr/>
        <p:txBody>
          <a:bodyPr rtlCol="0"/>
          <a:lstStyle/>
          <a:p>
            <a:fld id="{4F570F07-B35F-41B4-A5C5-B8E56E2B02FE}" type="datetimeFigureOut">
              <a:rPr lang="en-US" smtClean="0"/>
              <a:t>3/21/2014</a:t>
            </a:fld>
            <a:endParaRPr lang="en-US" dirty="0"/>
          </a:p>
        </p:txBody>
      </p:sp>
      <p:sp>
        <p:nvSpPr>
          <p:cNvPr id="27" name="Slide Number Placeholder 26"/>
          <p:cNvSpPr>
            <a:spLocks noGrp="1"/>
          </p:cNvSpPr>
          <p:nvPr>
            <p:ph type="sldNum" sz="quarter" idx="11"/>
          </p:nvPr>
        </p:nvSpPr>
        <p:spPr/>
        <p:txBody>
          <a:bodyPr rtlCol="0"/>
          <a:lstStyle/>
          <a:p>
            <a:fld id="{D42E6A57-A916-470C-9860-7CAE7B17367B}" type="slidenum">
              <a:rPr lang="en-US" smtClean="0"/>
              <a:t>‹#›</a:t>
            </a:fld>
            <a:endParaRPr lang="en-US" dirty="0"/>
          </a:p>
        </p:txBody>
      </p:sp>
      <p:sp>
        <p:nvSpPr>
          <p:cNvPr id="28" name="Footer Placeholder 27"/>
          <p:cNvSpPr>
            <a:spLocks noGrp="1"/>
          </p:cNvSpPr>
          <p:nvPr>
            <p:ph type="ftr" sz="quarter" idx="12"/>
          </p:nvPr>
        </p:nvSpPr>
        <p:spPr/>
        <p:txBody>
          <a:bodyPr rtlCol="0"/>
          <a:lstStyle/>
          <a:p>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a:xfrm>
            <a:off x="6583680" y="612648"/>
            <a:ext cx="957264" cy="457200"/>
          </a:xfrm>
        </p:spPr>
        <p:txBody>
          <a:bodyPr/>
          <a:lstStyle/>
          <a:p>
            <a:fld id="{4F570F07-B35F-41B4-A5C5-B8E56E2B02FE}" type="datetimeFigureOut">
              <a:rPr lang="en-US" smtClean="0"/>
              <a:t>3/21/2014</a:t>
            </a:fld>
            <a:endParaRPr lang="en-US" dirty="0"/>
          </a:p>
        </p:txBody>
      </p:sp>
      <p:sp>
        <p:nvSpPr>
          <p:cNvPr id="4" name="Footer Placeholder 3"/>
          <p:cNvSpPr>
            <a:spLocks noGrp="1"/>
          </p:cNvSpPr>
          <p:nvPr>
            <p:ph type="ftr" sz="quarter" idx="11"/>
          </p:nvPr>
        </p:nvSpPr>
        <p:spPr>
          <a:xfrm>
            <a:off x="5257800" y="612648"/>
            <a:ext cx="1325880" cy="457200"/>
          </a:xfrm>
        </p:spPr>
        <p:txBody>
          <a:bodyPr/>
          <a:lstStyle/>
          <a:p>
            <a:endParaRPr lang="en-US" dirty="0"/>
          </a:p>
        </p:txBody>
      </p:sp>
      <p:sp>
        <p:nvSpPr>
          <p:cNvPr id="5" name="Slide Number Placeholder 4"/>
          <p:cNvSpPr>
            <a:spLocks noGrp="1"/>
          </p:cNvSpPr>
          <p:nvPr>
            <p:ph type="sldNum" sz="quarter" idx="12"/>
          </p:nvPr>
        </p:nvSpPr>
        <p:spPr>
          <a:xfrm>
            <a:off x="8174736" y="2272"/>
            <a:ext cx="762000" cy="365760"/>
          </a:xfrm>
        </p:spPr>
        <p:txBody>
          <a:bodyPr/>
          <a:lstStyle/>
          <a:p>
            <a:fld id="{D42E6A57-A916-470C-9860-7CAE7B17367B}" type="slidenum">
              <a:rPr lang="en-US" smtClean="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F570F07-B35F-41B4-A5C5-B8E56E2B02FE}" type="datetimeFigureOut">
              <a:rPr lang="en-US" smtClean="0"/>
              <a:t>3/21/2014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42E6A57-A916-470C-9860-7CAE7B17367B}" type="slidenum">
              <a:rPr lang="en-US" smtClean="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496" y="1101970"/>
            <a:ext cx="3383280" cy="877824"/>
          </a:xfrm>
        </p:spPr>
        <p:txBody>
          <a:bodyPr anchor="b"/>
          <a:lstStyle>
            <a:lvl1pPr algn="l">
              <a:buNone/>
              <a:defRPr sz="1800" b="1"/>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F570F07-B35F-41B4-A5C5-B8E56E2B02FE}" type="datetimeFigureOut">
              <a:rPr lang="en-US" smtClean="0"/>
              <a:t>3/21/2014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42E6A57-A916-470C-9860-7CAE7B17367B}" type="slidenum">
              <a:rPr lang="en-US" smtClean="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n-US" dirty="0" smtClean="0"/>
              <a:t>Click icon to add picture</a:t>
            </a:r>
            <a:endParaRPr kumimoji="0" lang="en-US" dirty="0"/>
          </a:p>
        </p:txBody>
      </p:sp>
      <p:sp>
        <p:nvSpPr>
          <p:cNvPr id="4" name="Text Placeholder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4F570F07-B35F-41B4-A5C5-B8E56E2B02FE}" type="datetimeFigureOut">
              <a:rPr lang="en-US" smtClean="0"/>
              <a:t>3/21/2014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42E6A57-A916-470C-9860-7CAE7B17367B}" type="slidenum">
              <a:rPr lang="en-US" smtClean="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Rectangle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0" name="Rectangle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1" name="Rectangle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2" name="Rectangle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useBgFill="1">
        <p:nvSpPr>
          <p:cNvPr id="33" name="Rounded Rectangle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useBgFill="1">
        <p:nvSpPr>
          <p:cNvPr id="34" name="Rounded Rectangle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5" name="Rectangle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Rectangle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Rectangle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8" name="Rectangle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9" name="Rectangle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0" name="Rectangle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457200" y="1143000"/>
            <a:ext cx="8229600" cy="10668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4F570F07-B35F-41B4-A5C5-B8E56E2B02FE}" type="datetimeFigureOut">
              <a:rPr lang="en-US" smtClean="0"/>
              <a:t>3/21/2014</a:t>
            </a:fld>
            <a:endParaRPr lang="en-US" dirty="0"/>
          </a:p>
        </p:txBody>
      </p:sp>
      <p:sp>
        <p:nvSpPr>
          <p:cNvPr id="3" name="Footer Placeholder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en-US" dirty="0"/>
          </a:p>
        </p:txBody>
      </p:sp>
      <p:sp>
        <p:nvSpPr>
          <p:cNvPr id="23" name="Slide Number Placeholder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D42E6A57-A916-470C-9860-7CAE7B17367B}" type="slidenum">
              <a:rPr lang="en-US" smtClean="0"/>
              <a:t>‹#›</a:t>
            </a:fld>
            <a:endParaRPr lang="en-US" dirty="0"/>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jpeg"/></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14.jpeg"/></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hyperlink" Target="http://localhost:26300/Conceptual_Physics/38_Nuclear%20Physics/13/sp.html" TargetMode="External"/><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localhost:26300/Conceptual_Physics/38_Nuclear%20Physics/14/sp.html" TargetMode="Externa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23.png"/></Relationships>
</file>

<file path=ppt/slides/_rels/slide2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localhost:26300/Conceptual_Physics/38_Nuclear%20Physics/01/sp.html" TargetMode="External"/><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hyperlink" Target="http://www.scmp.com/news/asia/article/1443158/japanese-investigator-says-lessons-fukushima-disaster-ignored"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www.bbc.com/news/world-asia-26524772" TargetMode="External"/><Relationship Id="rId2" Type="http://schemas.openxmlformats.org/officeDocument/2006/relationships/hyperlink" Target="http://www.ne.anl.gov/jp/fukushima-facts-and-myths.shtml"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29.png"/></Relationships>
</file>

<file path=ppt/slides/_rels/slide33.xml.rels><?xml version="1.0" encoding="UTF-8" standalone="yes"?>
<Relationships xmlns="http://schemas.openxmlformats.org/package/2006/relationships"><Relationship Id="rId3" Type="http://schemas.openxmlformats.org/officeDocument/2006/relationships/hyperlink" Target="http://www.youtube.com/watch?v=yjiWBkiBZQU"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34.jpe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35.xml.rels><?xml version="1.0" encoding="UTF-8" standalone="yes"?>
<Relationships xmlns="http://schemas.openxmlformats.org/package/2006/relationships"><Relationship Id="rId3" Type="http://schemas.openxmlformats.org/officeDocument/2006/relationships/image" Target="../media/image35.gif"/><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36.jpeg"/></Relationships>
</file>

<file path=ppt/slides/_rels/slide3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3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41.gif"/></Relationships>
</file>

<file path=ppt/slides/_rels/slide3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hyperlink" Target="http://localhost:26300/Conceptual_Physics/38_Nuclear%20Physics/05/sp.html" TargetMode="External"/><Relationship Id="rId2" Type="http://schemas.openxmlformats.org/officeDocument/2006/relationships/hyperlink" Target="http://localhost:26300/Conceptual_Physics/38_Nuclear%20Physics/03/sp.html" TargetMode="External"/><Relationship Id="rId1" Type="http://schemas.openxmlformats.org/officeDocument/2006/relationships/slideLayout" Target="../slideLayouts/slideLayout3.xml"/><Relationship Id="rId4" Type="http://schemas.openxmlformats.org/officeDocument/2006/relationships/hyperlink" Target="http://localhost:26300/Conceptual_Physics/38_Nuclear%20Physics/15/sp.html" TargetMode="External"/></Relationships>
</file>

<file path=ppt/slides/_rels/slide4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localhost:26300/Conceptual_Physics/38_Nuclear%20Physics/14/sp.html" TargetMode="Externa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hyperlink" Target="http://www.laboratoryequipment.com/videos/2013/04/fusion-reactor-experiments-reveal-details-cooling-process" TargetMode="Externa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dirty="0" smtClean="0"/>
              <a:t>Radiation</a:t>
            </a:r>
          </a:p>
        </p:txBody>
      </p:sp>
      <p:sp>
        <p:nvSpPr>
          <p:cNvPr id="23555" name="Rectangle 3"/>
          <p:cNvSpPr>
            <a:spLocks noGrp="1" noChangeArrowheads="1"/>
          </p:cNvSpPr>
          <p:nvPr>
            <p:ph sz="half" idx="1"/>
          </p:nvPr>
        </p:nvSpPr>
        <p:spPr/>
        <p:txBody>
          <a:bodyPr>
            <a:normAutofit/>
          </a:bodyPr>
          <a:lstStyle/>
          <a:p>
            <a:r>
              <a:rPr lang="en-US" sz="2400" dirty="0" smtClean="0"/>
              <a:t> V. Hassell</a:t>
            </a:r>
          </a:p>
        </p:txBody>
      </p:sp>
      <p:sp>
        <p:nvSpPr>
          <p:cNvPr id="23556" name="Rectangle 4"/>
          <p:cNvSpPr>
            <a:spLocks noGrp="1" noChangeArrowheads="1"/>
          </p:cNvSpPr>
          <p:nvPr>
            <p:ph sz="half" idx="2"/>
          </p:nvPr>
        </p:nvSpPr>
        <p:spPr/>
        <p:txBody>
          <a:bodyPr>
            <a:normAutofit/>
          </a:bodyPr>
          <a:lstStyle/>
          <a:p>
            <a:r>
              <a:rPr lang="en-US" sz="3200" b="0" dirty="0" smtClean="0"/>
              <a:t>No one is sure about the effects of low doses of radiation </a:t>
            </a:r>
          </a:p>
          <a:p>
            <a:r>
              <a:rPr lang="en-US" sz="3200" b="0" dirty="0" smtClean="0"/>
              <a:t> In every animal species, radiation has been shown to cause mutations</a:t>
            </a:r>
            <a:endParaRPr lang="en-US" sz="2400" dirty="0" smtClean="0"/>
          </a:p>
        </p:txBody>
      </p:sp>
      <p:pic>
        <p:nvPicPr>
          <p:cNvPr id="5" name="Picture 5" descr="vaselineuv"/>
          <p:cNvPicPr>
            <a:picLocks noChangeAspect="1" noChangeArrowheads="1"/>
          </p:cNvPicPr>
          <p:nvPr/>
        </p:nvPicPr>
        <p:blipFill>
          <a:blip r:embed="rId3" cstate="print"/>
          <a:srcRect/>
          <a:stretch>
            <a:fillRect/>
          </a:stretch>
        </p:blipFill>
        <p:spPr>
          <a:xfrm>
            <a:off x="0" y="3048000"/>
            <a:ext cx="4337197" cy="3581400"/>
          </a:xfrm>
          <a:prstGeom prst="rect">
            <a:avLst/>
          </a:prstGeom>
          <a:noFill/>
          <a:ln/>
        </p:spPr>
      </p:pic>
    </p:spTree>
    <p:extLst>
      <p:ext uri="{BB962C8B-B14F-4D97-AF65-F5344CB8AC3E}">
        <p14:creationId xmlns:p14="http://schemas.microsoft.com/office/powerpoint/2010/main" val="417055002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smtClean="0"/>
              <a:t>Radiation- continuously decay to form new elements- giving off high-energy radiation. </a:t>
            </a:r>
            <a:endParaRPr lang="en-US" sz="3200" dirty="0"/>
          </a:p>
        </p:txBody>
      </p:sp>
      <p:sp>
        <p:nvSpPr>
          <p:cNvPr id="41987" name="Rectangle 3"/>
          <p:cNvSpPr>
            <a:spLocks noGrp="1" noChangeArrowheads="1"/>
          </p:cNvSpPr>
          <p:nvPr>
            <p:ph sz="half" idx="1"/>
          </p:nvPr>
        </p:nvSpPr>
        <p:spPr/>
        <p:txBody>
          <a:bodyPr>
            <a:normAutofit fontScale="92500" lnSpcReduction="10000"/>
          </a:bodyPr>
          <a:lstStyle/>
          <a:p>
            <a:pPr>
              <a:lnSpc>
                <a:spcPct val="150000"/>
              </a:lnSpc>
            </a:pPr>
            <a:r>
              <a:rPr lang="en-US" sz="3100" b="1" dirty="0" smtClean="0">
                <a:latin typeface="+mj-lt"/>
              </a:rPr>
              <a:t>Ionizing- </a:t>
            </a:r>
          </a:p>
          <a:p>
            <a:pPr>
              <a:lnSpc>
                <a:spcPct val="150000"/>
              </a:lnSpc>
            </a:pPr>
            <a:r>
              <a:rPr lang="en-US" sz="3100" b="1" dirty="0" smtClean="0">
                <a:latin typeface="+mj-lt"/>
              </a:rPr>
              <a:t>injure atoms </a:t>
            </a:r>
            <a:br>
              <a:rPr lang="en-US" sz="3100" b="1" dirty="0" smtClean="0">
                <a:latin typeface="+mj-lt"/>
              </a:rPr>
            </a:br>
            <a:endParaRPr lang="en-US" sz="3100" b="1" dirty="0" smtClean="0">
              <a:latin typeface="+mj-lt"/>
            </a:endParaRPr>
          </a:p>
          <a:p>
            <a:pPr>
              <a:lnSpc>
                <a:spcPct val="150000"/>
              </a:lnSpc>
            </a:pPr>
            <a:r>
              <a:rPr lang="en-US" sz="3100" b="1" dirty="0" smtClean="0">
                <a:latin typeface="+mj-lt"/>
              </a:rPr>
              <a:t>cancer or genetic defects</a:t>
            </a:r>
          </a:p>
          <a:p>
            <a:pPr>
              <a:lnSpc>
                <a:spcPct val="150000"/>
              </a:lnSpc>
            </a:pPr>
            <a:r>
              <a:rPr lang="en-US" sz="2400" dirty="0">
                <a:latin typeface="+mj-lt"/>
              </a:rPr>
              <a:t>Certain parts of the body are more </a:t>
            </a:r>
            <a:r>
              <a:rPr lang="en-US" sz="2400" dirty="0" smtClean="0">
                <a:latin typeface="+mj-lt"/>
              </a:rPr>
              <a:t>sensitive</a:t>
            </a:r>
            <a:endParaRPr lang="en-US" sz="2800" b="1" dirty="0" smtClean="0">
              <a:latin typeface="+mj-lt"/>
            </a:endParaRPr>
          </a:p>
          <a:p>
            <a:pPr>
              <a:lnSpc>
                <a:spcPct val="150000"/>
              </a:lnSpc>
            </a:pPr>
            <a:endParaRPr lang="en-US" sz="2000" b="1" dirty="0" smtClean="0">
              <a:latin typeface="+mj-lt"/>
            </a:endParaRPr>
          </a:p>
        </p:txBody>
      </p:sp>
      <p:sp>
        <p:nvSpPr>
          <p:cNvPr id="3" name="Content Placeholder 2"/>
          <p:cNvSpPr>
            <a:spLocks noGrp="1"/>
          </p:cNvSpPr>
          <p:nvPr>
            <p:ph sz="half" idx="2"/>
          </p:nvPr>
        </p:nvSpPr>
        <p:spPr/>
        <p:txBody>
          <a:bodyPr>
            <a:normAutofit fontScale="92500" lnSpcReduction="10000"/>
          </a:bodyPr>
          <a:lstStyle/>
          <a:p>
            <a:pPr>
              <a:lnSpc>
                <a:spcPct val="150000"/>
              </a:lnSpc>
            </a:pPr>
            <a:r>
              <a:rPr lang="en-US" b="1" u="sng" dirty="0">
                <a:latin typeface="+mj-lt"/>
              </a:rPr>
              <a:t>Ionizing Radiation</a:t>
            </a:r>
            <a:r>
              <a:rPr lang="en-US" b="1" dirty="0">
                <a:latin typeface="+mj-lt"/>
              </a:rPr>
              <a:t>- </a:t>
            </a:r>
            <a:r>
              <a:rPr lang="en-US" dirty="0">
                <a:latin typeface="+mj-lt"/>
              </a:rPr>
              <a:t>Radiation which causes the things which come in contact with radiation to become radioactive. </a:t>
            </a:r>
          </a:p>
          <a:p>
            <a:pPr>
              <a:lnSpc>
                <a:spcPct val="150000"/>
              </a:lnSpc>
            </a:pPr>
            <a:r>
              <a:rPr lang="en-US" b="1" u="sng" dirty="0">
                <a:latin typeface="+mj-lt"/>
              </a:rPr>
              <a:t>Non-ionizing Radiation</a:t>
            </a:r>
            <a:r>
              <a:rPr lang="en-US" b="1" dirty="0">
                <a:latin typeface="+mj-lt"/>
              </a:rPr>
              <a:t>-</a:t>
            </a:r>
            <a:r>
              <a:rPr lang="en-US" dirty="0">
                <a:latin typeface="+mj-lt"/>
              </a:rPr>
              <a:t>do not cause surrounding things to become radioactive</a:t>
            </a:r>
            <a:endParaRPr lang="en-US" sz="2000" dirty="0" smtClean="0">
              <a:latin typeface="+mj-lt"/>
            </a:endParaRPr>
          </a:p>
          <a:p>
            <a:endParaRPr lang="en-US" dirty="0">
              <a:latin typeface="+mj-lt"/>
            </a:endParaRPr>
          </a:p>
        </p:txBody>
      </p:sp>
    </p:spTree>
    <p:extLst>
      <p:ext uri="{BB962C8B-B14F-4D97-AF65-F5344CB8AC3E}">
        <p14:creationId xmlns:p14="http://schemas.microsoft.com/office/powerpoint/2010/main" val="155082942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normAutofit/>
          </a:bodyPr>
          <a:lstStyle/>
          <a:p>
            <a:r>
              <a:rPr lang="en-US" b="0" dirty="0" smtClean="0"/>
              <a:t>Damage is dependent on</a:t>
            </a:r>
          </a:p>
        </p:txBody>
      </p:sp>
      <p:sp>
        <p:nvSpPr>
          <p:cNvPr id="3" name="Content Placeholder 2"/>
          <p:cNvSpPr>
            <a:spLocks noGrp="1"/>
          </p:cNvSpPr>
          <p:nvPr>
            <p:ph sz="half" idx="1"/>
          </p:nvPr>
        </p:nvSpPr>
        <p:spPr>
          <a:xfrm>
            <a:off x="457200" y="1920084"/>
            <a:ext cx="4572000" cy="4785515"/>
          </a:xfrm>
        </p:spPr>
        <p:txBody>
          <a:bodyPr>
            <a:normAutofit fontScale="40000" lnSpcReduction="20000"/>
          </a:bodyPr>
          <a:lstStyle/>
          <a:p>
            <a:pPr>
              <a:lnSpc>
                <a:spcPct val="170000"/>
              </a:lnSpc>
            </a:pPr>
            <a:r>
              <a:rPr lang="en-US" sz="4000" b="1" dirty="0" smtClean="0">
                <a:latin typeface="+mj-lt"/>
              </a:rPr>
              <a:t>The </a:t>
            </a:r>
            <a:r>
              <a:rPr lang="en-US" sz="4000" b="1" dirty="0">
                <a:latin typeface="+mj-lt"/>
              </a:rPr>
              <a:t>type of cell and tissues- </a:t>
            </a:r>
            <a:r>
              <a:rPr lang="en-US" sz="4000" b="1" dirty="0">
                <a:solidFill>
                  <a:srgbClr val="FF0000"/>
                </a:solidFill>
                <a:latin typeface="+mj-lt"/>
              </a:rPr>
              <a:t>somatic/germ, thyroid/hands</a:t>
            </a:r>
            <a:r>
              <a:rPr lang="en-US" sz="4000" b="1" dirty="0">
                <a:solidFill>
                  <a:srgbClr val="008080"/>
                </a:solidFill>
                <a:latin typeface="+mj-lt"/>
              </a:rPr>
              <a:t> </a:t>
            </a:r>
          </a:p>
          <a:p>
            <a:pPr>
              <a:lnSpc>
                <a:spcPct val="170000"/>
              </a:lnSpc>
            </a:pPr>
            <a:r>
              <a:rPr lang="en-US" sz="4000" b="1" dirty="0">
                <a:latin typeface="+mj-lt"/>
              </a:rPr>
              <a:t>type of rad.-</a:t>
            </a:r>
            <a:r>
              <a:rPr lang="en-US" sz="4000" b="1" dirty="0">
                <a:solidFill>
                  <a:srgbClr val="FF0000"/>
                </a:solidFill>
                <a:latin typeface="+mj-lt"/>
              </a:rPr>
              <a:t>alpha, beta, gamma</a:t>
            </a:r>
          </a:p>
          <a:p>
            <a:pPr>
              <a:lnSpc>
                <a:spcPct val="170000"/>
              </a:lnSpc>
            </a:pPr>
            <a:r>
              <a:rPr lang="en-US" sz="4000" b="1" dirty="0">
                <a:solidFill>
                  <a:srgbClr val="FF0000"/>
                </a:solidFill>
                <a:latin typeface="+mj-lt"/>
              </a:rPr>
              <a:t> </a:t>
            </a:r>
            <a:r>
              <a:rPr lang="en-US" sz="4000" b="1" dirty="0">
                <a:latin typeface="+mj-lt"/>
              </a:rPr>
              <a:t>area or volume involved</a:t>
            </a:r>
          </a:p>
          <a:p>
            <a:pPr>
              <a:lnSpc>
                <a:spcPct val="170000"/>
              </a:lnSpc>
            </a:pPr>
            <a:r>
              <a:rPr lang="en-US" sz="4000" b="1" dirty="0">
                <a:latin typeface="+mj-lt"/>
              </a:rPr>
              <a:t>total dose &amp; energy of radiation</a:t>
            </a:r>
          </a:p>
          <a:p>
            <a:pPr lvl="1">
              <a:lnSpc>
                <a:spcPct val="170000"/>
              </a:lnSpc>
            </a:pPr>
            <a:r>
              <a:rPr lang="en-US" sz="4000" b="1" dirty="0">
                <a:latin typeface="+mj-lt"/>
              </a:rPr>
              <a:t>time for the accumulation of the </a:t>
            </a:r>
            <a:r>
              <a:rPr lang="en-US" sz="4000" b="1" dirty="0" smtClean="0">
                <a:latin typeface="+mj-lt"/>
              </a:rPr>
              <a:t>dose</a:t>
            </a:r>
          </a:p>
          <a:p>
            <a:pPr marL="27432" indent="0">
              <a:lnSpc>
                <a:spcPct val="170000"/>
              </a:lnSpc>
              <a:buNone/>
            </a:pPr>
            <a:r>
              <a:rPr lang="en-US" sz="4200" b="1" dirty="0" smtClean="0">
                <a:solidFill>
                  <a:srgbClr val="800080"/>
                </a:solidFill>
                <a:latin typeface="+mj-lt"/>
              </a:rPr>
              <a:t>When </a:t>
            </a:r>
            <a:r>
              <a:rPr lang="en-US" sz="4200" b="1" dirty="0">
                <a:solidFill>
                  <a:srgbClr val="800080"/>
                </a:solidFill>
                <a:latin typeface="+mj-lt"/>
              </a:rPr>
              <a:t>exposed to radiation</a:t>
            </a:r>
            <a:endParaRPr lang="en-US" sz="5000" b="1" dirty="0">
              <a:solidFill>
                <a:srgbClr val="800080"/>
              </a:solidFill>
              <a:latin typeface="+mj-lt"/>
            </a:endParaRPr>
          </a:p>
          <a:p>
            <a:pPr lvl="1">
              <a:lnSpc>
                <a:spcPct val="170000"/>
              </a:lnSpc>
            </a:pPr>
            <a:r>
              <a:rPr lang="en-US" sz="4000" b="1" dirty="0">
                <a:solidFill>
                  <a:srgbClr val="800080"/>
                </a:solidFill>
                <a:latin typeface="+mj-lt"/>
              </a:rPr>
              <a:t>Somatic- (body cells) may cause cancer </a:t>
            </a:r>
          </a:p>
          <a:p>
            <a:pPr lvl="1">
              <a:lnSpc>
                <a:spcPct val="170000"/>
              </a:lnSpc>
            </a:pPr>
            <a:r>
              <a:rPr lang="en-US" sz="4000" b="1" dirty="0">
                <a:solidFill>
                  <a:srgbClr val="800080"/>
                </a:solidFill>
                <a:latin typeface="+mj-lt"/>
              </a:rPr>
              <a:t>Germ cells-(egg &amp; sperm) affect the formation of children</a:t>
            </a:r>
            <a:r>
              <a:rPr lang="en-US" sz="4000" b="1" dirty="0">
                <a:solidFill>
                  <a:srgbClr val="008080"/>
                </a:solidFill>
                <a:latin typeface="+mj-lt"/>
              </a:rPr>
              <a:t>. Birth Defects</a:t>
            </a:r>
          </a:p>
          <a:p>
            <a:pPr lvl="1">
              <a:lnSpc>
                <a:spcPct val="170000"/>
              </a:lnSpc>
            </a:pPr>
            <a:endParaRPr lang="en-US" sz="4000" b="1" dirty="0">
              <a:latin typeface="+mj-lt"/>
            </a:endParaRPr>
          </a:p>
          <a:p>
            <a:pPr>
              <a:lnSpc>
                <a:spcPct val="170000"/>
              </a:lnSpc>
            </a:pPr>
            <a:endParaRPr lang="en-US" b="1" dirty="0">
              <a:latin typeface="+mj-lt"/>
            </a:endParaRPr>
          </a:p>
        </p:txBody>
      </p:sp>
      <p:sp>
        <p:nvSpPr>
          <p:cNvPr id="4" name="Content Placeholder 3"/>
          <p:cNvSpPr>
            <a:spLocks noGrp="1"/>
          </p:cNvSpPr>
          <p:nvPr>
            <p:ph sz="half" idx="2"/>
          </p:nvPr>
        </p:nvSpPr>
        <p:spPr>
          <a:xfrm>
            <a:off x="5257800" y="1920085"/>
            <a:ext cx="3429000" cy="4434840"/>
          </a:xfrm>
        </p:spPr>
        <p:txBody>
          <a:bodyPr>
            <a:normAutofit fontScale="40000" lnSpcReduction="20000"/>
          </a:bodyPr>
          <a:lstStyle/>
          <a:p>
            <a:pPr>
              <a:lnSpc>
                <a:spcPct val="170000"/>
              </a:lnSpc>
            </a:pPr>
            <a:r>
              <a:rPr lang="en-US" sz="4900" u="sng" dirty="0">
                <a:latin typeface="+mj-lt"/>
              </a:rPr>
              <a:t>Rad</a:t>
            </a:r>
            <a:r>
              <a:rPr lang="en-US" sz="4900" dirty="0">
                <a:latin typeface="+mj-lt"/>
              </a:rPr>
              <a:t>- measure of radiation dosage </a:t>
            </a:r>
          </a:p>
          <a:p>
            <a:pPr>
              <a:lnSpc>
                <a:spcPct val="170000"/>
              </a:lnSpc>
            </a:pPr>
            <a:r>
              <a:rPr lang="en-US" sz="4900" dirty="0">
                <a:latin typeface="+mj-lt"/>
              </a:rPr>
              <a:t>Rem- measure of the effect on humans</a:t>
            </a:r>
          </a:p>
          <a:p>
            <a:pPr>
              <a:lnSpc>
                <a:spcPct val="170000"/>
              </a:lnSpc>
            </a:pPr>
            <a:r>
              <a:rPr lang="en-US" sz="4900" dirty="0">
                <a:latin typeface="+mj-lt"/>
              </a:rPr>
              <a:t>Rem-Based on dosage and damage.</a:t>
            </a:r>
          </a:p>
          <a:p>
            <a:pPr>
              <a:lnSpc>
                <a:spcPct val="170000"/>
              </a:lnSpc>
            </a:pPr>
            <a:r>
              <a:rPr lang="en-US" sz="4900" dirty="0">
                <a:latin typeface="+mj-lt"/>
              </a:rPr>
              <a:t>Rem-Rads X Biological =Damage Factor</a:t>
            </a:r>
            <a:r>
              <a:rPr lang="en-US" sz="4900" u="sng" dirty="0">
                <a:latin typeface="+mj-lt"/>
              </a:rPr>
              <a:t> </a:t>
            </a:r>
            <a:endParaRPr lang="en-US" sz="4900" dirty="0">
              <a:latin typeface="+mj-lt"/>
            </a:endParaRPr>
          </a:p>
          <a:p>
            <a:endParaRPr lang="en-US" b="1" dirty="0">
              <a:latin typeface="+mj-lt"/>
            </a:endParaRPr>
          </a:p>
        </p:txBody>
      </p:sp>
    </p:spTree>
    <p:extLst>
      <p:ext uri="{BB962C8B-B14F-4D97-AF65-F5344CB8AC3E}">
        <p14:creationId xmlns:p14="http://schemas.microsoft.com/office/powerpoint/2010/main" val="291786460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half" idx="1"/>
          </p:nvPr>
        </p:nvSpPr>
        <p:spPr/>
        <p:txBody>
          <a:bodyPr/>
          <a:lstStyle/>
          <a:p>
            <a:endParaRPr lang="en-US"/>
          </a:p>
        </p:txBody>
      </p:sp>
      <p:sp>
        <p:nvSpPr>
          <p:cNvPr id="4" name="Content Placeholder 3"/>
          <p:cNvSpPr>
            <a:spLocks noGrp="1"/>
          </p:cNvSpPr>
          <p:nvPr>
            <p:ph sz="half" idx="2"/>
          </p:nvPr>
        </p:nvSpPr>
        <p:spPr/>
        <p:txBody>
          <a:bodyPr/>
          <a:lstStyle/>
          <a:p>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122274"/>
            <a:ext cx="6934200" cy="66869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236042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dirty="0" smtClean="0">
                <a:solidFill>
                  <a:schemeClr val="tx1"/>
                </a:solidFill>
              </a:rPr>
              <a:t>Human Effects of Radiation</a:t>
            </a:r>
          </a:p>
        </p:txBody>
      </p:sp>
      <p:graphicFrame>
        <p:nvGraphicFramePr>
          <p:cNvPr id="480259" name="Group 3"/>
          <p:cNvGraphicFramePr>
            <a:graphicFrameLocks noGrp="1"/>
          </p:cNvGraphicFramePr>
          <p:nvPr>
            <p:ph sz="half" idx="2"/>
          </p:nvPr>
        </p:nvGraphicFramePr>
        <p:xfrm>
          <a:off x="838200" y="1981200"/>
          <a:ext cx="7620000" cy="3870960"/>
        </p:xfrm>
        <a:graphic>
          <a:graphicData uri="http://schemas.openxmlformats.org/drawingml/2006/table">
            <a:tbl>
              <a:tblPr/>
              <a:tblGrid>
                <a:gridCol w="2057400"/>
                <a:gridCol w="3022600"/>
                <a:gridCol w="2540000"/>
              </a:tblGrid>
              <a:tr h="6858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rebuchet MS" pitchFamily="34" charset="0"/>
                        </a:rPr>
                        <a:t>Rads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rebuchet MS" pitchFamily="34" charset="0"/>
                        </a:rPr>
                        <a:t>Symptoms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rebuchet MS" pitchFamily="34" charset="0"/>
                        </a:rPr>
                        <a:t>Results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287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rebuchet MS" pitchFamily="34" charset="0"/>
                        </a:rPr>
                        <a:t>00-250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Trebuchet MS" pitchFamily="34" charset="0"/>
                        </a:rPr>
                        <a:t>fatigue, vomit,</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Trebuchet MS" pitchFamily="34" charset="0"/>
                        </a:rPr>
                        <a:t>hairless, diarrhea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rebuchet MS" pitchFamily="34" charset="0"/>
                        </a:rPr>
                        <a:t>most recover</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rebuchet MS" pitchFamily="34" charset="0"/>
                        </a:rPr>
                        <a:t>completely</a:t>
                      </a:r>
                      <a:endParaRPr kumimoji="0" lang="en-US" sz="2400" b="1" i="0" u="none" strike="noStrike" cap="none" normalizeH="0" baseline="0" dirty="0" smtClean="0">
                        <a:ln>
                          <a:noFill/>
                        </a:ln>
                        <a:solidFill>
                          <a:schemeClr val="tx1"/>
                        </a:solidFill>
                        <a:effectLst/>
                        <a:latin typeface="Trebuchet MS"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287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rebuchet MS" pitchFamily="34" charset="0"/>
                        </a:rPr>
                        <a:t>400-500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Trebuchet MS" pitchFamily="34" charset="0"/>
                        </a:rPr>
                        <a:t>similar symptoms  </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Trebuchet MS" pitchFamily="34" charset="0"/>
                        </a:rPr>
                        <a:t>goes away</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Trebuchet MS" pitchFamily="34" charset="0"/>
                        </a:rPr>
                        <a:t>Returns 3 weeks later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rebuchet MS" pitchFamily="34" charset="0"/>
                        </a:rPr>
                        <a:t>LD-50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287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Trebuchet MS" pitchFamily="34" charset="0"/>
                        </a:rPr>
                        <a:t>2000 rads	</a:t>
                      </a:r>
                      <a:endParaRPr kumimoji="0" lang="en-US" sz="2800" b="1" i="0" u="none" strike="noStrike" cap="none" normalizeH="0" baseline="0" dirty="0" smtClean="0">
                        <a:ln>
                          <a:noFill/>
                        </a:ln>
                        <a:solidFill>
                          <a:schemeClr val="tx1"/>
                        </a:solidFill>
                        <a:effectLst/>
                        <a:latin typeface="Trebuchet MS"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rebuchet MS" pitchFamily="34" charset="0"/>
                        </a:rPr>
                        <a:t>begins the same-</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Trebuchet MS" pitchFamily="34" charset="0"/>
                        </a:rPr>
                        <a:t>2</a:t>
                      </a:r>
                      <a:r>
                        <a:rPr kumimoji="0" lang="en-US" sz="2400" b="1" i="0" u="none" strike="noStrike" cap="none" normalizeH="0" baseline="30000" dirty="0" smtClean="0">
                          <a:ln>
                            <a:noFill/>
                          </a:ln>
                          <a:solidFill>
                            <a:schemeClr val="tx1"/>
                          </a:solidFill>
                          <a:effectLst/>
                          <a:latin typeface="Trebuchet MS" pitchFamily="34" charset="0"/>
                        </a:rPr>
                        <a:t>nd</a:t>
                      </a:r>
                      <a:r>
                        <a:rPr kumimoji="0" lang="en-US" sz="2400" b="1" i="0" u="none" strike="noStrike" cap="none" normalizeH="0" baseline="0" dirty="0" smtClean="0">
                          <a:ln>
                            <a:noFill/>
                          </a:ln>
                          <a:solidFill>
                            <a:schemeClr val="tx1"/>
                          </a:solidFill>
                          <a:effectLst/>
                          <a:latin typeface="Trebuchet MS" pitchFamily="34" charset="0"/>
                        </a:rPr>
                        <a:t> week- very ill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rebuchet MS" pitchFamily="34" charset="0"/>
                        </a:rPr>
                        <a:t>all die</a:t>
                      </a:r>
                      <a:r>
                        <a:rPr kumimoji="0" lang="en-US" sz="2400" b="1" i="0" u="none" strike="noStrike" cap="none" normalizeH="0" baseline="0" dirty="0" smtClean="0">
                          <a:ln>
                            <a:noFill/>
                          </a:ln>
                          <a:solidFill>
                            <a:schemeClr val="tx1"/>
                          </a:solidFill>
                          <a:effectLst/>
                          <a:latin typeface="Trebuchet MS" pitchFamily="34" charset="0"/>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406153693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381000" y="-36816"/>
            <a:ext cx="2133600" cy="1124712"/>
          </a:xfrm>
        </p:spPr>
        <p:txBody>
          <a:bodyPr/>
          <a:lstStyle/>
          <a:p>
            <a:pPr algn="ctr"/>
            <a:endParaRPr lang="en-US" sz="3200" b="0" dirty="0" smtClean="0"/>
          </a:p>
        </p:txBody>
      </p:sp>
      <p:sp>
        <p:nvSpPr>
          <p:cNvPr id="31747" name="Rectangle 3"/>
          <p:cNvSpPr>
            <a:spLocks noGrp="1" noChangeArrowheads="1"/>
          </p:cNvSpPr>
          <p:nvPr>
            <p:ph sz="half" idx="1"/>
          </p:nvPr>
        </p:nvSpPr>
        <p:spPr>
          <a:xfrm>
            <a:off x="228600" y="1759772"/>
            <a:ext cx="2590800" cy="2557408"/>
          </a:xfrm>
        </p:spPr>
        <p:txBody>
          <a:bodyPr>
            <a:normAutofit fontScale="70000" lnSpcReduction="20000"/>
          </a:bodyPr>
          <a:lstStyle/>
          <a:p>
            <a:pPr>
              <a:lnSpc>
                <a:spcPct val="170000"/>
              </a:lnSpc>
            </a:pPr>
            <a:r>
              <a:rPr lang="en-US" sz="3600" dirty="0"/>
              <a:t>1920’s </a:t>
            </a:r>
          </a:p>
          <a:p>
            <a:pPr>
              <a:lnSpc>
                <a:spcPct val="170000"/>
              </a:lnSpc>
            </a:pPr>
            <a:r>
              <a:rPr lang="en-US" sz="3600" b="0" dirty="0" smtClean="0"/>
              <a:t>Radium-</a:t>
            </a:r>
          </a:p>
          <a:p>
            <a:pPr>
              <a:lnSpc>
                <a:spcPct val="170000"/>
              </a:lnSpc>
            </a:pPr>
            <a:r>
              <a:rPr lang="en-US" b="0" dirty="0" smtClean="0">
                <a:solidFill>
                  <a:srgbClr val="800080"/>
                </a:solidFill>
              </a:rPr>
              <a:t>sold as an over the counter medication to treat aches &amp; pains </a:t>
            </a:r>
          </a:p>
        </p:txBody>
      </p:sp>
      <p:sp>
        <p:nvSpPr>
          <p:cNvPr id="2" name="Content Placeholder 1"/>
          <p:cNvSpPr>
            <a:spLocks noGrp="1"/>
          </p:cNvSpPr>
          <p:nvPr>
            <p:ph sz="half" idx="2"/>
          </p:nvPr>
        </p:nvSpPr>
        <p:spPr>
          <a:xfrm>
            <a:off x="6705600" y="2286000"/>
            <a:ext cx="2209800" cy="4434840"/>
          </a:xfrm>
        </p:spPr>
        <p:txBody>
          <a:bodyPr>
            <a:normAutofit fontScale="70000" lnSpcReduction="20000"/>
          </a:bodyPr>
          <a:lstStyle/>
          <a:p>
            <a:pPr>
              <a:lnSpc>
                <a:spcPct val="170000"/>
              </a:lnSpc>
            </a:pPr>
            <a:r>
              <a:rPr lang="en-US" sz="2000" dirty="0">
                <a:latin typeface="Tahoma" pitchFamily="34" charset="0"/>
              </a:rPr>
              <a:t>In 1932 Eben Byers' died from using </a:t>
            </a:r>
            <a:r>
              <a:rPr lang="en-US" sz="2000" dirty="0" smtClean="0">
                <a:latin typeface="Tahoma" pitchFamily="34" charset="0"/>
              </a:rPr>
              <a:t>Radithor starting </a:t>
            </a:r>
            <a:r>
              <a:rPr lang="en-US" sz="2000" dirty="0">
                <a:latin typeface="Tahoma" pitchFamily="34" charset="0"/>
              </a:rPr>
              <a:t>in 1928 at age </a:t>
            </a:r>
            <a:r>
              <a:rPr lang="en-US" sz="2000" dirty="0" smtClean="0">
                <a:latin typeface="Tahoma" pitchFamily="34" charset="0"/>
              </a:rPr>
              <a:t>51 &amp; used </a:t>
            </a:r>
            <a:r>
              <a:rPr lang="en-US" sz="2000" dirty="0">
                <a:latin typeface="Tahoma" pitchFamily="34" charset="0"/>
              </a:rPr>
              <a:t>several bottles/ day</a:t>
            </a:r>
          </a:p>
          <a:p>
            <a:pPr>
              <a:lnSpc>
                <a:spcPct val="170000"/>
              </a:lnSpc>
            </a:pPr>
            <a:r>
              <a:rPr lang="en-US" sz="2000" dirty="0">
                <a:latin typeface="Tahoma" pitchFamily="34" charset="0"/>
              </a:rPr>
              <a:t>In 1931 his bones deteriorated, causing his jaw to be removed with other disfiguring effects, leading to a notorious death</a:t>
            </a:r>
            <a:endParaRPr lang="en-US" sz="2000" dirty="0"/>
          </a:p>
        </p:txBody>
      </p:sp>
      <p:pic>
        <p:nvPicPr>
          <p:cNvPr id="31748" name="Picture 4" descr="radiumwaterjar"/>
          <p:cNvPicPr>
            <a:picLocks noChangeAspect="1" noChangeArrowheads="1"/>
          </p:cNvPicPr>
          <p:nvPr/>
        </p:nvPicPr>
        <p:blipFill>
          <a:blip r:embed="rId3" cstate="print"/>
          <a:srcRect/>
          <a:stretch>
            <a:fillRect/>
          </a:stretch>
        </p:blipFill>
        <p:spPr bwMode="auto">
          <a:xfrm>
            <a:off x="381000" y="4219575"/>
            <a:ext cx="1950776" cy="2638425"/>
          </a:xfrm>
          <a:prstGeom prst="rect">
            <a:avLst/>
          </a:prstGeom>
          <a:noFill/>
          <a:ln w="9525">
            <a:noFill/>
            <a:miter lim="800000"/>
            <a:headEnd/>
            <a:tailEnd/>
          </a:ln>
        </p:spPr>
      </p:pic>
      <p:pic>
        <p:nvPicPr>
          <p:cNvPr id="6" name="Picture 4" descr="radiothor"/>
          <p:cNvPicPr>
            <a:picLocks noChangeAspect="1" noChangeArrowheads="1"/>
          </p:cNvPicPr>
          <p:nvPr/>
        </p:nvPicPr>
        <p:blipFill>
          <a:blip r:embed="rId4" cstate="print"/>
          <a:srcRect/>
          <a:stretch>
            <a:fillRect/>
          </a:stretch>
        </p:blipFill>
        <p:spPr bwMode="auto">
          <a:xfrm>
            <a:off x="7467600" y="0"/>
            <a:ext cx="1393690" cy="2322816"/>
          </a:xfrm>
          <a:prstGeom prst="rect">
            <a:avLst/>
          </a:prstGeom>
          <a:noFill/>
          <a:ln w="9525">
            <a:noFill/>
            <a:miter lim="800000"/>
            <a:headEnd/>
            <a:tailEnd/>
          </a:ln>
        </p:spPr>
      </p:pic>
      <p:sp>
        <p:nvSpPr>
          <p:cNvPr id="3" name="Rectangle 2"/>
          <p:cNvSpPr/>
          <p:nvPr/>
        </p:nvSpPr>
        <p:spPr>
          <a:xfrm>
            <a:off x="3571981" y="2048218"/>
            <a:ext cx="2905019" cy="4662815"/>
          </a:xfrm>
          <a:prstGeom prst="rect">
            <a:avLst/>
          </a:prstGeom>
        </p:spPr>
        <p:txBody>
          <a:bodyPr wrap="square">
            <a:spAutoFit/>
          </a:bodyPr>
          <a:lstStyle/>
          <a:p>
            <a:pPr>
              <a:lnSpc>
                <a:spcPct val="150000"/>
              </a:lnSpc>
            </a:pPr>
            <a:r>
              <a:rPr lang="en-US" dirty="0"/>
              <a:t>Radioactive substances </a:t>
            </a:r>
            <a:br>
              <a:rPr lang="en-US" dirty="0"/>
            </a:br>
            <a:r>
              <a:rPr lang="en-US" sz="1600" dirty="0"/>
              <a:t>in the 1930’s treated </a:t>
            </a:r>
            <a:endParaRPr lang="en-US" sz="1600" dirty="0" smtClean="0"/>
          </a:p>
          <a:p>
            <a:pPr marL="342900" indent="-342900">
              <a:lnSpc>
                <a:spcPct val="150000"/>
              </a:lnSpc>
              <a:buFont typeface="Arial" pitchFamily="34" charset="0"/>
              <a:buChar char="•"/>
            </a:pPr>
            <a:r>
              <a:rPr lang="en-US" sz="2000" dirty="0" smtClean="0"/>
              <a:t>Rheumatism</a:t>
            </a:r>
            <a:endParaRPr lang="en-US" sz="2000" dirty="0"/>
          </a:p>
          <a:p>
            <a:pPr marL="342900" indent="-342900">
              <a:lnSpc>
                <a:spcPct val="150000"/>
              </a:lnSpc>
              <a:buFont typeface="Arial" pitchFamily="34" charset="0"/>
              <a:buChar char="•"/>
            </a:pPr>
            <a:r>
              <a:rPr lang="en-US" sz="2000" dirty="0"/>
              <a:t>high blood pressure</a:t>
            </a:r>
          </a:p>
          <a:p>
            <a:pPr marL="342900" indent="-342900">
              <a:lnSpc>
                <a:spcPct val="150000"/>
              </a:lnSpc>
              <a:buFont typeface="Arial" pitchFamily="34" charset="0"/>
              <a:buChar char="•"/>
            </a:pPr>
            <a:r>
              <a:rPr lang="en-US" sz="2000" dirty="0"/>
              <a:t>menstrual problems</a:t>
            </a:r>
          </a:p>
          <a:p>
            <a:pPr marL="342900" indent="-342900">
              <a:lnSpc>
                <a:spcPct val="150000"/>
              </a:lnSpc>
              <a:buFont typeface="Arial" pitchFamily="34" charset="0"/>
              <a:buChar char="•"/>
            </a:pPr>
            <a:r>
              <a:rPr lang="en-US" sz="2000" dirty="0"/>
              <a:t>Depression</a:t>
            </a:r>
          </a:p>
          <a:p>
            <a:pPr marL="285750" indent="-285750">
              <a:lnSpc>
                <a:spcPct val="150000"/>
              </a:lnSpc>
              <a:buFont typeface="Arial" pitchFamily="34" charset="0"/>
              <a:buChar char="•"/>
            </a:pPr>
            <a:r>
              <a:rPr lang="en-US" sz="1800" dirty="0"/>
              <a:t>It was used in face cream, and other consumer products</a:t>
            </a:r>
          </a:p>
        </p:txBody>
      </p:sp>
      <p:pic>
        <p:nvPicPr>
          <p:cNvPr id="8" name="Picture 3"/>
          <p:cNvPicPr>
            <a:picLocks noChangeAspect="1" noChangeArrowheads="1"/>
          </p:cNvPicPr>
          <p:nvPr/>
        </p:nvPicPr>
        <p:blipFill>
          <a:blip r:embed="rId5" cstate="print"/>
          <a:srcRect/>
          <a:stretch>
            <a:fillRect/>
          </a:stretch>
        </p:blipFill>
        <p:spPr bwMode="auto">
          <a:xfrm>
            <a:off x="5024490" y="0"/>
            <a:ext cx="1543212" cy="2029810"/>
          </a:xfrm>
          <a:prstGeom prst="rect">
            <a:avLst/>
          </a:prstGeom>
          <a:noFill/>
          <a:ln w="9525">
            <a:noFill/>
            <a:miter lim="800000"/>
            <a:headEnd/>
            <a:tailEnd/>
          </a:ln>
          <a:effectLst/>
        </p:spPr>
      </p:pic>
      <p:pic>
        <p:nvPicPr>
          <p:cNvPr id="9" name="Picture 2"/>
          <p:cNvPicPr>
            <a:picLocks noChangeAspect="1" noChangeArrowheads="1"/>
          </p:cNvPicPr>
          <p:nvPr/>
        </p:nvPicPr>
        <p:blipFill>
          <a:blip r:embed="rId6" cstate="print"/>
          <a:srcRect/>
          <a:stretch>
            <a:fillRect/>
          </a:stretch>
        </p:blipFill>
        <p:spPr bwMode="auto">
          <a:xfrm>
            <a:off x="2456060" y="0"/>
            <a:ext cx="2533327" cy="2029809"/>
          </a:xfrm>
          <a:prstGeom prst="rect">
            <a:avLst/>
          </a:prstGeom>
          <a:noFill/>
          <a:ln w="9525">
            <a:noFill/>
            <a:miter lim="800000"/>
            <a:headEnd/>
            <a:tailEnd/>
          </a:ln>
          <a:effectLst/>
        </p:spPr>
      </p:pic>
    </p:spTree>
    <p:extLst>
      <p:ext uri="{BB962C8B-B14F-4D97-AF65-F5344CB8AC3E}">
        <p14:creationId xmlns:p14="http://schemas.microsoft.com/office/powerpoint/2010/main" val="122098846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6927" y="228600"/>
            <a:ext cx="3276600" cy="1143000"/>
          </a:xfrm>
        </p:spPr>
        <p:txBody>
          <a:bodyPr>
            <a:normAutofit fontScale="90000"/>
          </a:bodyPr>
          <a:lstStyle/>
          <a:p>
            <a:r>
              <a:rPr lang="en-US" sz="3600" dirty="0" smtClean="0"/>
              <a:t>1920’s- The Radium Girls</a:t>
            </a:r>
          </a:p>
        </p:txBody>
      </p:sp>
      <p:sp>
        <p:nvSpPr>
          <p:cNvPr id="33795" name="Rectangle 3"/>
          <p:cNvSpPr>
            <a:spLocks noGrp="1" noChangeArrowheads="1"/>
          </p:cNvSpPr>
          <p:nvPr>
            <p:ph sz="half" idx="1"/>
          </p:nvPr>
        </p:nvSpPr>
        <p:spPr>
          <a:xfrm>
            <a:off x="228600" y="4611832"/>
            <a:ext cx="6459876" cy="1905000"/>
          </a:xfrm>
        </p:spPr>
        <p:txBody>
          <a:bodyPr>
            <a:normAutofit fontScale="62500" lnSpcReduction="20000"/>
          </a:bodyPr>
          <a:lstStyle/>
          <a:p>
            <a:pPr>
              <a:lnSpc>
                <a:spcPct val="170000"/>
              </a:lnSpc>
              <a:buFontTx/>
              <a:buNone/>
            </a:pPr>
            <a:r>
              <a:rPr lang="en-US" b="1" dirty="0">
                <a:latin typeface="Tahoma" pitchFamily="34" charset="0"/>
              </a:rPr>
              <a:t>Physicians were baffled and misdiagnosed their conditions as heart disease and even syphilis. </a:t>
            </a:r>
          </a:p>
          <a:p>
            <a:pPr>
              <a:lnSpc>
                <a:spcPct val="170000"/>
              </a:lnSpc>
            </a:pPr>
            <a:r>
              <a:rPr lang="en-US" b="1" dirty="0">
                <a:latin typeface="Tahoma" pitchFamily="34" charset="0"/>
              </a:rPr>
              <a:t>the worlds' first mass experience with injury and death caused by exposure to atomic radiation.</a:t>
            </a:r>
          </a:p>
          <a:p>
            <a:pPr>
              <a:lnSpc>
                <a:spcPct val="170000"/>
              </a:lnSpc>
            </a:pPr>
            <a:r>
              <a:rPr lang="en-US" b="1" dirty="0">
                <a:latin typeface="Tahoma" pitchFamily="34" charset="0"/>
              </a:rPr>
              <a:t>Judge had economic interest in company- low reward</a:t>
            </a:r>
            <a:endParaRPr lang="en-US" sz="3600" b="1" dirty="0">
              <a:latin typeface="Tahoma" pitchFamily="34" charset="0"/>
            </a:endParaRPr>
          </a:p>
          <a:p>
            <a:endParaRPr lang="en-US" b="1" dirty="0" smtClean="0">
              <a:latin typeface="Tahoma" pitchFamily="34" charset="0"/>
            </a:endParaRPr>
          </a:p>
        </p:txBody>
      </p:sp>
      <p:sp>
        <p:nvSpPr>
          <p:cNvPr id="33796" name="Rectangle 4"/>
          <p:cNvSpPr>
            <a:spLocks noGrp="1" noChangeArrowheads="1"/>
          </p:cNvSpPr>
          <p:nvPr>
            <p:ph sz="half" idx="2"/>
          </p:nvPr>
        </p:nvSpPr>
        <p:spPr>
          <a:xfrm>
            <a:off x="152400" y="1371600"/>
            <a:ext cx="2971800" cy="2971800"/>
          </a:xfrm>
        </p:spPr>
        <p:txBody>
          <a:bodyPr>
            <a:normAutofit fontScale="62500" lnSpcReduction="20000"/>
          </a:bodyPr>
          <a:lstStyle/>
          <a:p>
            <a:pPr>
              <a:lnSpc>
                <a:spcPct val="170000"/>
              </a:lnSpc>
            </a:pPr>
            <a:r>
              <a:rPr lang="en-US" b="1" dirty="0" smtClean="0">
                <a:latin typeface="Tahoma" pitchFamily="34" charset="0"/>
              </a:rPr>
              <a:t>Painted watch faces with radium-based glow in the dark paint</a:t>
            </a:r>
          </a:p>
          <a:p>
            <a:pPr>
              <a:lnSpc>
                <a:spcPct val="170000"/>
              </a:lnSpc>
            </a:pPr>
            <a:r>
              <a:rPr lang="en-US" b="1" dirty="0" smtClean="0">
                <a:latin typeface="Tahoma" pitchFamily="34" charset="0"/>
              </a:rPr>
              <a:t>Corp </a:t>
            </a:r>
            <a:r>
              <a:rPr lang="en-US" b="1" dirty="0">
                <a:latin typeface="Tahoma" pitchFamily="34" charset="0"/>
              </a:rPr>
              <a:t>Encouraged workers to use tongues to keep a sharp point on their paint brushes</a:t>
            </a:r>
          </a:p>
          <a:p>
            <a:pPr>
              <a:lnSpc>
                <a:spcPct val="170000"/>
              </a:lnSpc>
            </a:pPr>
            <a:r>
              <a:rPr lang="en-US" b="1" dirty="0" smtClean="0">
                <a:latin typeface="Tahoma" pitchFamily="34" charset="0"/>
              </a:rPr>
              <a:t>It </a:t>
            </a:r>
            <a:r>
              <a:rPr lang="en-US" b="1" dirty="0">
                <a:latin typeface="Tahoma" pitchFamily="34" charset="0"/>
              </a:rPr>
              <a:t>collected in the bones causing tumors later- agonizing deaths, cancer</a:t>
            </a:r>
          </a:p>
          <a:p>
            <a:pPr>
              <a:lnSpc>
                <a:spcPct val="90000"/>
              </a:lnSpc>
            </a:pPr>
            <a:endParaRPr lang="en-US" b="1" dirty="0" smtClean="0">
              <a:latin typeface="Tahoma" pitchFamily="34" charset="0"/>
            </a:endParaRPr>
          </a:p>
        </p:txBody>
      </p:sp>
      <p:pic>
        <p:nvPicPr>
          <p:cNvPr id="33797" name="Picture 5" descr="dialpainter"/>
          <p:cNvPicPr>
            <a:picLocks noChangeAspect="1" noChangeArrowheads="1"/>
          </p:cNvPicPr>
          <p:nvPr/>
        </p:nvPicPr>
        <p:blipFill>
          <a:blip r:embed="rId3" cstate="print"/>
          <a:srcRect/>
          <a:stretch>
            <a:fillRect/>
          </a:stretch>
        </p:blipFill>
        <p:spPr bwMode="auto">
          <a:xfrm>
            <a:off x="3124200" y="0"/>
            <a:ext cx="6019800" cy="3371850"/>
          </a:xfrm>
          <a:prstGeom prst="rect">
            <a:avLst/>
          </a:prstGeom>
          <a:noFill/>
          <a:ln w="9525">
            <a:noFill/>
            <a:miter lim="800000"/>
            <a:headEnd/>
            <a:tailEnd/>
          </a:ln>
        </p:spPr>
      </p:pic>
      <p:pic>
        <p:nvPicPr>
          <p:cNvPr id="6" name="Picture 4" descr="images"/>
          <p:cNvPicPr>
            <a:picLocks noChangeAspect="1" noChangeArrowheads="1"/>
          </p:cNvPicPr>
          <p:nvPr/>
        </p:nvPicPr>
        <p:blipFill>
          <a:blip r:embed="rId4" cstate="print"/>
          <a:srcRect/>
          <a:stretch>
            <a:fillRect/>
          </a:stretch>
        </p:blipFill>
        <p:spPr bwMode="auto">
          <a:xfrm>
            <a:off x="6688476" y="3962400"/>
            <a:ext cx="2438400" cy="2438400"/>
          </a:xfrm>
          <a:prstGeom prst="rect">
            <a:avLst/>
          </a:prstGeom>
          <a:noFill/>
          <a:ln w="9525">
            <a:noFill/>
            <a:miter lim="800000"/>
            <a:headEnd/>
            <a:tailEnd/>
          </a:ln>
        </p:spPr>
      </p:pic>
    </p:spTree>
    <p:extLst>
      <p:ext uri="{BB962C8B-B14F-4D97-AF65-F5344CB8AC3E}">
        <p14:creationId xmlns:p14="http://schemas.microsoft.com/office/powerpoint/2010/main" val="6106346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685800" y="609600"/>
            <a:ext cx="7772400" cy="762000"/>
          </a:xfrm>
        </p:spPr>
        <p:txBody>
          <a:bodyPr>
            <a:normAutofit fontScale="90000"/>
          </a:bodyPr>
          <a:lstStyle/>
          <a:p>
            <a:r>
              <a:rPr lang="en-US" sz="4800" b="0" dirty="0" smtClean="0"/>
              <a:t>Fluoroscopes</a:t>
            </a:r>
            <a:r>
              <a:rPr lang="en-US" b="0" dirty="0" smtClean="0"/>
              <a:t> </a:t>
            </a:r>
            <a:r>
              <a:rPr lang="en-US" dirty="0" smtClean="0">
                <a:solidFill>
                  <a:srgbClr val="800080"/>
                </a:solidFill>
              </a:rPr>
              <a:t>  </a:t>
            </a:r>
            <a:r>
              <a:rPr lang="en-US" dirty="0" smtClean="0"/>
              <a:t>1920 - 1950</a:t>
            </a:r>
          </a:p>
        </p:txBody>
      </p:sp>
      <p:pic>
        <p:nvPicPr>
          <p:cNvPr id="35844" name="Picture 4" descr="fluoroscope"/>
          <p:cNvPicPr>
            <a:picLocks noGrp="1" noChangeAspect="1" noChangeArrowheads="1"/>
          </p:cNvPicPr>
          <p:nvPr>
            <p:ph sz="half" idx="1"/>
          </p:nvPr>
        </p:nvPicPr>
        <p:blipFill>
          <a:blip r:embed="rId3" cstate="print"/>
          <a:srcRect/>
          <a:stretch>
            <a:fillRect/>
          </a:stretch>
        </p:blipFill>
        <p:spPr>
          <a:xfrm>
            <a:off x="892175" y="1600200"/>
            <a:ext cx="3025775" cy="4343400"/>
          </a:xfrm>
          <a:noFill/>
        </p:spPr>
      </p:pic>
      <p:sp>
        <p:nvSpPr>
          <p:cNvPr id="35843" name="Rectangle 3"/>
          <p:cNvSpPr>
            <a:spLocks noGrp="1" noChangeArrowheads="1"/>
          </p:cNvSpPr>
          <p:nvPr>
            <p:ph sz="half" idx="2"/>
          </p:nvPr>
        </p:nvSpPr>
        <p:spPr>
          <a:xfrm>
            <a:off x="3962400" y="1371600"/>
            <a:ext cx="4800600" cy="4800600"/>
          </a:xfrm>
        </p:spPr>
        <p:txBody>
          <a:bodyPr/>
          <a:lstStyle/>
          <a:p>
            <a:r>
              <a:rPr lang="en-US" sz="2400" b="0" dirty="0" smtClean="0">
                <a:latin typeface="Tahoma" pitchFamily="34" charset="0"/>
              </a:rPr>
              <a:t>used cutting-edge technology-the x-ray-to reveal the bones and soft tissue of the foot inside the shoe, ostensibly for a better fit.</a:t>
            </a:r>
          </a:p>
          <a:p>
            <a:r>
              <a:rPr lang="en-US" sz="2400" b="0" dirty="0" smtClean="0">
                <a:latin typeface="Tahoma" pitchFamily="34" charset="0"/>
              </a:rPr>
              <a:t> Children loved the quirky machines,  going into shoe stores just to stick their feet in the machines: "Seeing the greenish yellow image of your bones was great fun."</a:t>
            </a:r>
            <a:endParaRPr lang="en-US" sz="1600" dirty="0" smtClean="0">
              <a:latin typeface="Tahoma" pitchFamily="34" charset="0"/>
            </a:endParaRPr>
          </a:p>
        </p:txBody>
      </p:sp>
    </p:spTree>
    <p:extLst>
      <p:ext uri="{BB962C8B-B14F-4D97-AF65-F5344CB8AC3E}">
        <p14:creationId xmlns:p14="http://schemas.microsoft.com/office/powerpoint/2010/main" val="374149468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685800" y="609600"/>
            <a:ext cx="7772400" cy="609600"/>
          </a:xfrm>
        </p:spPr>
        <p:txBody>
          <a:bodyPr>
            <a:normAutofit fontScale="90000"/>
          </a:bodyPr>
          <a:lstStyle/>
          <a:p>
            <a:r>
              <a:rPr lang="en-US" sz="4800" b="0" dirty="0" smtClean="0"/>
              <a:t>Health-  x-ray’s used</a:t>
            </a:r>
            <a:endParaRPr lang="en-US" dirty="0" smtClean="0">
              <a:solidFill>
                <a:schemeClr val="tx1"/>
              </a:solidFill>
            </a:endParaRPr>
          </a:p>
        </p:txBody>
      </p:sp>
      <p:sp>
        <p:nvSpPr>
          <p:cNvPr id="36868" name="Rectangle 4"/>
          <p:cNvSpPr>
            <a:spLocks noGrp="1" noChangeArrowheads="1"/>
          </p:cNvSpPr>
          <p:nvPr>
            <p:ph sz="half" idx="1"/>
          </p:nvPr>
        </p:nvSpPr>
        <p:spPr>
          <a:xfrm>
            <a:off x="685800" y="1371600"/>
            <a:ext cx="3810000" cy="4724400"/>
          </a:xfrm>
        </p:spPr>
        <p:txBody>
          <a:bodyPr>
            <a:normAutofit fontScale="77500" lnSpcReduction="20000"/>
          </a:bodyPr>
          <a:lstStyle/>
          <a:p>
            <a:pPr>
              <a:lnSpc>
                <a:spcPct val="170000"/>
              </a:lnSpc>
            </a:pPr>
            <a:r>
              <a:rPr lang="en-US" sz="2400" b="0" dirty="0" smtClean="0">
                <a:latin typeface="Tahoma" pitchFamily="34" charset="0"/>
              </a:rPr>
              <a:t>1940s -X-rays with dosages often 50 to 100 times those used today. </a:t>
            </a:r>
          </a:p>
          <a:p>
            <a:pPr>
              <a:lnSpc>
                <a:spcPct val="170000"/>
              </a:lnSpc>
            </a:pPr>
            <a:r>
              <a:rPr lang="en-US" sz="2400" b="0" dirty="0" smtClean="0">
                <a:latin typeface="Tahoma" pitchFamily="34" charset="0"/>
              </a:rPr>
              <a:t>As recently as the 1960s mammograms to detect breast cancer sometimes delivered more than 100 times the maximum allowed radiation dose today</a:t>
            </a:r>
          </a:p>
        </p:txBody>
      </p:sp>
      <p:sp>
        <p:nvSpPr>
          <p:cNvPr id="36867" name="Rectangle 3"/>
          <p:cNvSpPr>
            <a:spLocks noGrp="1" noChangeArrowheads="1"/>
          </p:cNvSpPr>
          <p:nvPr>
            <p:ph sz="half" idx="2"/>
          </p:nvPr>
        </p:nvSpPr>
        <p:spPr>
          <a:xfrm>
            <a:off x="4648200" y="1295400"/>
            <a:ext cx="4191000" cy="4800600"/>
          </a:xfrm>
        </p:spPr>
        <p:txBody>
          <a:bodyPr>
            <a:normAutofit fontScale="77500" lnSpcReduction="20000"/>
          </a:bodyPr>
          <a:lstStyle/>
          <a:p>
            <a:pPr>
              <a:lnSpc>
                <a:spcPct val="150000"/>
              </a:lnSpc>
            </a:pPr>
            <a:r>
              <a:rPr lang="en-US" sz="2400" b="0" dirty="0" smtClean="0">
                <a:latin typeface="Tahoma" pitchFamily="34" charset="0"/>
              </a:rPr>
              <a:t>routine well-baby pediatric exams </a:t>
            </a:r>
          </a:p>
          <a:p>
            <a:pPr>
              <a:lnSpc>
                <a:spcPct val="150000"/>
              </a:lnSpc>
            </a:pPr>
            <a:r>
              <a:rPr lang="en-US" sz="2400" b="0" dirty="0" smtClean="0">
                <a:latin typeface="Tahoma" pitchFamily="34" charset="0"/>
              </a:rPr>
              <a:t>to diagnose &amp; treat enlarged thymus glands</a:t>
            </a:r>
          </a:p>
          <a:p>
            <a:pPr>
              <a:lnSpc>
                <a:spcPct val="150000"/>
              </a:lnSpc>
            </a:pPr>
            <a:r>
              <a:rPr lang="en-US" sz="2400" b="0" dirty="0" smtClean="0">
                <a:latin typeface="Tahoma" pitchFamily="34" charset="0"/>
              </a:rPr>
              <a:t>X-ray exams of pregnant women - can safely deliver </a:t>
            </a:r>
          </a:p>
          <a:p>
            <a:pPr>
              <a:lnSpc>
                <a:spcPct val="150000"/>
              </a:lnSpc>
            </a:pPr>
            <a:r>
              <a:rPr lang="en-US" sz="2400" b="0" dirty="0" smtClean="0">
                <a:latin typeface="Tahoma" pitchFamily="34" charset="0"/>
              </a:rPr>
              <a:t>monitor lung collapse therapy for TB. </a:t>
            </a:r>
          </a:p>
          <a:p>
            <a:pPr>
              <a:lnSpc>
                <a:spcPct val="150000"/>
              </a:lnSpc>
            </a:pPr>
            <a:r>
              <a:rPr lang="en-US" sz="2400" b="0" dirty="0" smtClean="0">
                <a:latin typeface="Tahoma" pitchFamily="34" charset="0"/>
              </a:rPr>
              <a:t>As a result, adults and many children received repeated doses of ionizing radiation that today would be considered hazardous. </a:t>
            </a:r>
          </a:p>
          <a:p>
            <a:pPr>
              <a:lnSpc>
                <a:spcPct val="150000"/>
              </a:lnSpc>
            </a:pPr>
            <a:endParaRPr lang="en-US" sz="3200" b="0" dirty="0" smtClean="0">
              <a:latin typeface="Tahoma" pitchFamily="34" charset="0"/>
            </a:endParaRPr>
          </a:p>
        </p:txBody>
      </p:sp>
    </p:spTree>
    <p:extLst>
      <p:ext uri="{BB962C8B-B14F-4D97-AF65-F5344CB8AC3E}">
        <p14:creationId xmlns:p14="http://schemas.microsoft.com/office/powerpoint/2010/main" val="238367889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457200" y="704088"/>
            <a:ext cx="5029200" cy="515112"/>
          </a:xfrm>
        </p:spPr>
        <p:txBody>
          <a:bodyPr>
            <a:normAutofit fontScale="90000"/>
          </a:bodyPr>
          <a:lstStyle/>
          <a:p>
            <a:pPr algn="ctr"/>
            <a:r>
              <a:rPr lang="en-US" dirty="0" smtClean="0"/>
              <a:t>Human Testing</a:t>
            </a:r>
          </a:p>
        </p:txBody>
      </p:sp>
      <p:sp>
        <p:nvSpPr>
          <p:cNvPr id="38915" name="Rectangle 3"/>
          <p:cNvSpPr>
            <a:spLocks noGrp="1" noChangeArrowheads="1"/>
          </p:cNvSpPr>
          <p:nvPr>
            <p:ph sz="half" idx="1"/>
          </p:nvPr>
        </p:nvSpPr>
        <p:spPr>
          <a:xfrm>
            <a:off x="76200" y="1447800"/>
            <a:ext cx="4419600" cy="4648200"/>
          </a:xfrm>
        </p:spPr>
        <p:txBody>
          <a:bodyPr>
            <a:noAutofit/>
          </a:bodyPr>
          <a:lstStyle/>
          <a:p>
            <a:pPr>
              <a:lnSpc>
                <a:spcPct val="170000"/>
              </a:lnSpc>
            </a:pPr>
            <a:r>
              <a:rPr lang="en-US" sz="1400" b="1" dirty="0">
                <a:latin typeface="+mj-lt"/>
              </a:rPr>
              <a:t>$4.8 million paid for human tests in 1940s- Times-Picayune Nov 20 1996 A-4</a:t>
            </a:r>
          </a:p>
          <a:p>
            <a:pPr>
              <a:lnSpc>
                <a:spcPct val="170000"/>
              </a:lnSpc>
            </a:pPr>
            <a:r>
              <a:rPr lang="en-US" sz="1400" b="1" dirty="0" smtClean="0">
                <a:latin typeface="+mj-lt"/>
              </a:rPr>
              <a:t>U.S. Govt.- injected 12 humans in the 1940’s with uranium &amp; plutonium without their knowledge in a radiation experiment.</a:t>
            </a:r>
          </a:p>
          <a:p>
            <a:pPr>
              <a:lnSpc>
                <a:spcPct val="170000"/>
              </a:lnSpc>
            </a:pPr>
            <a:r>
              <a:rPr lang="en-US" sz="1400" b="1" dirty="0" smtClean="0">
                <a:latin typeface="+mj-lt"/>
              </a:rPr>
              <a:t>See how human body reacts to atomic bombing</a:t>
            </a:r>
          </a:p>
          <a:p>
            <a:pPr>
              <a:lnSpc>
                <a:spcPct val="170000"/>
              </a:lnSpc>
            </a:pPr>
            <a:r>
              <a:rPr lang="en-US" sz="1400" b="1" dirty="0" smtClean="0">
                <a:latin typeface="+mj-lt"/>
              </a:rPr>
              <a:t>scientists claim they were terminally ill anyway and would not survive 10 years</a:t>
            </a:r>
          </a:p>
          <a:p>
            <a:pPr>
              <a:lnSpc>
                <a:spcPct val="170000"/>
              </a:lnSpc>
            </a:pPr>
            <a:r>
              <a:rPr lang="en-US" sz="1400" b="1" dirty="0" smtClean="0">
                <a:latin typeface="+mj-lt"/>
              </a:rPr>
              <a:t>caused </a:t>
            </a:r>
            <a:r>
              <a:rPr lang="en-US" sz="1400" b="1" dirty="0">
                <a:latin typeface="+mj-lt"/>
              </a:rPr>
              <a:t>urinary tract infections &amp; painful osteoporosis (bones looked like Swiss cheese)</a:t>
            </a:r>
          </a:p>
          <a:p>
            <a:pPr>
              <a:lnSpc>
                <a:spcPct val="170000"/>
              </a:lnSpc>
            </a:pPr>
            <a:r>
              <a:rPr lang="en-US" sz="1400" b="1" dirty="0">
                <a:latin typeface="+mj-lt"/>
              </a:rPr>
              <a:t>One woman received 43 X  avg lifetime dose &amp; lived another 38 years.</a:t>
            </a:r>
          </a:p>
          <a:p>
            <a:pPr>
              <a:lnSpc>
                <a:spcPct val="170000"/>
              </a:lnSpc>
            </a:pPr>
            <a:endParaRPr lang="en-US" sz="1400" b="1" dirty="0" smtClean="0">
              <a:latin typeface="+mj-lt"/>
            </a:endParaRPr>
          </a:p>
        </p:txBody>
      </p:sp>
      <p:sp>
        <p:nvSpPr>
          <p:cNvPr id="38916" name="Rectangle 4"/>
          <p:cNvSpPr>
            <a:spLocks noGrp="1" noChangeArrowheads="1"/>
          </p:cNvSpPr>
          <p:nvPr>
            <p:ph sz="half" idx="2"/>
          </p:nvPr>
        </p:nvSpPr>
        <p:spPr>
          <a:xfrm>
            <a:off x="4648200" y="2133599"/>
            <a:ext cx="4038600" cy="4221325"/>
          </a:xfrm>
        </p:spPr>
        <p:txBody>
          <a:bodyPr>
            <a:normAutofit fontScale="85000" lnSpcReduction="10000"/>
          </a:bodyPr>
          <a:lstStyle/>
          <a:p>
            <a:pPr>
              <a:lnSpc>
                <a:spcPct val="160000"/>
              </a:lnSpc>
            </a:pPr>
            <a:r>
              <a:rPr lang="en-US" sz="2800" b="1" dirty="0"/>
              <a:t>Recruited to join the science club  </a:t>
            </a:r>
            <a:r>
              <a:rPr lang="en-US" sz="2800" b="1" dirty="0" smtClean="0"/>
              <a:t> </a:t>
            </a:r>
            <a:r>
              <a:rPr lang="en-US" sz="2800" b="1" dirty="0"/>
              <a:t>-received a special diet</a:t>
            </a:r>
            <a:endParaRPr lang="en-US" dirty="0"/>
          </a:p>
          <a:p>
            <a:pPr>
              <a:lnSpc>
                <a:spcPct val="160000"/>
              </a:lnSpc>
            </a:pPr>
            <a:r>
              <a:rPr lang="en-US" dirty="0"/>
              <a:t>Would get candy every time they drew blood</a:t>
            </a:r>
          </a:p>
          <a:p>
            <a:pPr>
              <a:lnSpc>
                <a:spcPct val="160000"/>
              </a:lnSpc>
            </a:pPr>
            <a:r>
              <a:rPr lang="en-US" dirty="0"/>
              <a:t>As boys, they were used as guinea pigs &amp; fed radioactive oatmeal to test how the body absorbed nutrients like calcium &amp; iron.</a:t>
            </a:r>
          </a:p>
          <a:p>
            <a:pPr>
              <a:lnSpc>
                <a:spcPct val="160000"/>
              </a:lnSpc>
            </a:pPr>
            <a:endParaRPr lang="en-US" dirty="0" smtClean="0"/>
          </a:p>
        </p:txBody>
      </p:sp>
      <p:pic>
        <p:nvPicPr>
          <p:cNvPr id="5" name="Picture 4" descr="~AUT0217"/>
          <p:cNvPicPr>
            <a:picLocks noChangeAspect="1" noChangeArrowheads="1"/>
          </p:cNvPicPr>
          <p:nvPr/>
        </p:nvPicPr>
        <p:blipFill>
          <a:blip r:embed="rId3" cstate="print"/>
          <a:srcRect/>
          <a:stretch>
            <a:fillRect/>
          </a:stretch>
        </p:blipFill>
        <p:spPr bwMode="auto">
          <a:xfrm>
            <a:off x="5334000" y="-25685"/>
            <a:ext cx="2883442" cy="2236788"/>
          </a:xfrm>
          <a:prstGeom prst="rect">
            <a:avLst/>
          </a:prstGeom>
          <a:noFill/>
          <a:ln w="9525">
            <a:noFill/>
            <a:miter lim="800000"/>
            <a:headEnd/>
            <a:tailEnd/>
          </a:ln>
          <a:effectLst/>
        </p:spPr>
      </p:pic>
    </p:spTree>
    <p:extLst>
      <p:ext uri="{BB962C8B-B14F-4D97-AF65-F5344CB8AC3E}">
        <p14:creationId xmlns:p14="http://schemas.microsoft.com/office/powerpoint/2010/main" val="231157593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704088"/>
            <a:ext cx="8229600" cy="743712"/>
          </a:xfrm>
        </p:spPr>
        <p:txBody>
          <a:bodyPr>
            <a:normAutofit/>
          </a:bodyPr>
          <a:lstStyle/>
          <a:p>
            <a:r>
              <a:rPr lang="en-US" dirty="0" smtClean="0"/>
              <a:t>Chain Reactions</a:t>
            </a:r>
            <a:endParaRPr lang="en-US" dirty="0"/>
          </a:p>
        </p:txBody>
      </p:sp>
      <p:pic>
        <p:nvPicPr>
          <p:cNvPr id="149507" name="Picture 6" descr="Nuclear Fission"/>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6572250" y="0"/>
            <a:ext cx="2571750" cy="1962150"/>
          </a:xfrm>
        </p:spPr>
      </p:pic>
      <p:sp>
        <p:nvSpPr>
          <p:cNvPr id="4" name="Content Placeholder 3"/>
          <p:cNvSpPr>
            <a:spLocks noGrp="1"/>
          </p:cNvSpPr>
          <p:nvPr>
            <p:ph sz="half" idx="2"/>
          </p:nvPr>
        </p:nvSpPr>
        <p:spPr/>
        <p:txBody>
          <a:bodyPr>
            <a:normAutofit fontScale="92500" lnSpcReduction="10000"/>
          </a:bodyPr>
          <a:lstStyle/>
          <a:p>
            <a:pPr>
              <a:lnSpc>
                <a:spcPct val="150000"/>
              </a:lnSpc>
            </a:pPr>
            <a:r>
              <a:rPr lang="en-US" sz="2400" dirty="0" smtClean="0">
                <a:cs typeface="Times New Roman" pitchFamily="18" charset="0"/>
              </a:rPr>
              <a:t>Theses </a:t>
            </a:r>
            <a:r>
              <a:rPr lang="en-US" sz="2400" dirty="0">
                <a:cs typeface="Times New Roman" pitchFamily="18" charset="0"/>
              </a:rPr>
              <a:t>nuclear chain reactions are self sustained which means they do not need additional </a:t>
            </a:r>
            <a:r>
              <a:rPr lang="en-US" sz="2400" b="1" u="sng" dirty="0">
                <a:cs typeface="Times New Roman" pitchFamily="18" charset="0"/>
              </a:rPr>
              <a:t>energy</a:t>
            </a:r>
            <a:r>
              <a:rPr lang="en-US" sz="2400" dirty="0">
                <a:cs typeface="Times New Roman" pitchFamily="18" charset="0"/>
              </a:rPr>
              <a:t> once the reaction is started.</a:t>
            </a:r>
          </a:p>
          <a:p>
            <a:pPr>
              <a:lnSpc>
                <a:spcPct val="150000"/>
              </a:lnSpc>
            </a:pPr>
            <a:r>
              <a:rPr lang="en-US" sz="2400" dirty="0">
                <a:cs typeface="Times New Roman" pitchFamily="18" charset="0"/>
              </a:rPr>
              <a:t>These nuclear chain reactions is what makes nuclear </a:t>
            </a:r>
            <a:r>
              <a:rPr lang="en-US" sz="2400" b="1" u="sng" dirty="0">
                <a:cs typeface="Times New Roman" pitchFamily="18" charset="0"/>
              </a:rPr>
              <a:t>reactors</a:t>
            </a:r>
            <a:r>
              <a:rPr lang="en-US" sz="2400" dirty="0">
                <a:cs typeface="Times New Roman" pitchFamily="18" charset="0"/>
              </a:rPr>
              <a:t> and </a:t>
            </a:r>
            <a:r>
              <a:rPr lang="en-US" sz="2400" b="1" u="sng" dirty="0">
                <a:cs typeface="Times New Roman" pitchFamily="18" charset="0"/>
              </a:rPr>
              <a:t>bombs</a:t>
            </a:r>
            <a:r>
              <a:rPr lang="en-US" sz="2400" dirty="0">
                <a:cs typeface="Times New Roman" pitchFamily="18" charset="0"/>
              </a:rPr>
              <a:t>.</a:t>
            </a:r>
            <a:endParaRPr lang="en-US" sz="2400" dirty="0"/>
          </a:p>
          <a:p>
            <a:endParaRPr lang="en-US" dirty="0"/>
          </a:p>
        </p:txBody>
      </p:sp>
      <p:sp>
        <p:nvSpPr>
          <p:cNvPr id="5" name="Rectangle 4"/>
          <p:cNvSpPr/>
          <p:nvPr/>
        </p:nvSpPr>
        <p:spPr>
          <a:xfrm>
            <a:off x="609600" y="1447800"/>
            <a:ext cx="3805238" cy="5152180"/>
          </a:xfrm>
          <a:prstGeom prst="rect">
            <a:avLst/>
          </a:prstGeom>
        </p:spPr>
        <p:txBody>
          <a:bodyPr wrap="square">
            <a:spAutoFit/>
          </a:bodyPr>
          <a:lstStyle/>
          <a:p>
            <a:pPr marL="274320" lvl="0" indent="-274320" eaLnBrk="1" fontAlgn="auto" hangingPunct="1">
              <a:lnSpc>
                <a:spcPct val="150000"/>
              </a:lnSpc>
              <a:spcBef>
                <a:spcPct val="20000"/>
              </a:spcBef>
              <a:spcAft>
                <a:spcPts val="0"/>
              </a:spcAft>
              <a:buClr>
                <a:srgbClr val="0BD0D9"/>
              </a:buClr>
              <a:buSzPct val="95000"/>
              <a:buFont typeface="Wingdings 2"/>
              <a:buChar char=""/>
            </a:pPr>
            <a:r>
              <a:rPr lang="en-US" dirty="0">
                <a:solidFill>
                  <a:prstClr val="black"/>
                </a:solidFill>
                <a:latin typeface="Constantia"/>
                <a:cs typeface="Times New Roman" pitchFamily="18" charset="0"/>
              </a:rPr>
              <a:t>When neutrons split into smaller particles it is called </a:t>
            </a:r>
            <a:r>
              <a:rPr lang="en-US" b="1" u="sng" dirty="0">
                <a:solidFill>
                  <a:prstClr val="black"/>
                </a:solidFill>
                <a:latin typeface="Constantia"/>
                <a:cs typeface="Times New Roman" pitchFamily="18" charset="0"/>
                <a:hlinkClick r:id="rId3"/>
              </a:rPr>
              <a:t>fission</a:t>
            </a:r>
            <a:r>
              <a:rPr lang="en-US" dirty="0">
                <a:solidFill>
                  <a:prstClr val="black"/>
                </a:solidFill>
                <a:latin typeface="Constantia"/>
                <a:cs typeface="Times New Roman" pitchFamily="18" charset="0"/>
              </a:rPr>
              <a:t>.</a:t>
            </a:r>
          </a:p>
          <a:p>
            <a:pPr marL="274320" lvl="0" indent="-274320" eaLnBrk="1" fontAlgn="auto" hangingPunct="1">
              <a:lnSpc>
                <a:spcPct val="150000"/>
              </a:lnSpc>
              <a:spcBef>
                <a:spcPct val="20000"/>
              </a:spcBef>
              <a:spcAft>
                <a:spcPts val="0"/>
              </a:spcAft>
              <a:buClr>
                <a:srgbClr val="0BD0D9"/>
              </a:buClr>
              <a:buSzPct val="95000"/>
              <a:buFont typeface="Wingdings 2"/>
              <a:buChar char=""/>
            </a:pPr>
            <a:r>
              <a:rPr lang="en-US" dirty="0">
                <a:solidFill>
                  <a:prstClr val="black"/>
                </a:solidFill>
                <a:latin typeface="Constantia"/>
                <a:cs typeface="Times New Roman" pitchFamily="18" charset="0"/>
              </a:rPr>
              <a:t>When one neutron splits it bumps into other neutrons and causes them to split.  This is called a </a:t>
            </a:r>
            <a:r>
              <a:rPr lang="en-US" b="1" u="sng" dirty="0">
                <a:solidFill>
                  <a:prstClr val="black"/>
                </a:solidFill>
                <a:latin typeface="Constantia"/>
                <a:cs typeface="Times New Roman" pitchFamily="18" charset="0"/>
              </a:rPr>
              <a:t>Nuclear Chain Reaction.</a:t>
            </a:r>
          </a:p>
        </p:txBody>
      </p:sp>
    </p:spTree>
    <p:extLst>
      <p:ext uri="{BB962C8B-B14F-4D97-AF65-F5344CB8AC3E}">
        <p14:creationId xmlns:p14="http://schemas.microsoft.com/office/powerpoint/2010/main" val="15012491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ChangeArrowheads="1"/>
          </p:cNvSpPr>
          <p:nvPr>
            <p:ph type="title"/>
          </p:nvPr>
        </p:nvSpPr>
        <p:spPr>
          <a:xfrm>
            <a:off x="457200" y="704088"/>
            <a:ext cx="8229600" cy="591312"/>
          </a:xfrm>
        </p:spPr>
        <p:txBody>
          <a:bodyPr>
            <a:normAutofit fontScale="90000"/>
          </a:bodyPr>
          <a:lstStyle/>
          <a:p>
            <a:pPr algn="ctr"/>
            <a:r>
              <a:rPr lang="en-US" dirty="0" smtClean="0"/>
              <a:t>Reactions</a:t>
            </a:r>
            <a:endParaRPr lang="en-US" dirty="0"/>
          </a:p>
        </p:txBody>
      </p:sp>
      <p:sp>
        <p:nvSpPr>
          <p:cNvPr id="2" name="Text Placeholder 1"/>
          <p:cNvSpPr>
            <a:spLocks noGrp="1"/>
          </p:cNvSpPr>
          <p:nvPr>
            <p:ph type="body" idx="1"/>
          </p:nvPr>
        </p:nvSpPr>
        <p:spPr/>
        <p:txBody>
          <a:bodyPr/>
          <a:lstStyle/>
          <a:p>
            <a:r>
              <a:rPr lang="en-US" dirty="0"/>
              <a:t>Chemical </a:t>
            </a:r>
            <a:r>
              <a:rPr lang="en-US" dirty="0" smtClean="0"/>
              <a:t>reactions</a:t>
            </a:r>
            <a:endParaRPr lang="en-US" dirty="0"/>
          </a:p>
        </p:txBody>
      </p:sp>
      <p:sp>
        <p:nvSpPr>
          <p:cNvPr id="3" name="Text Placeholder 2"/>
          <p:cNvSpPr>
            <a:spLocks noGrp="1"/>
          </p:cNvSpPr>
          <p:nvPr>
            <p:ph type="body" sz="half" idx="3"/>
          </p:nvPr>
        </p:nvSpPr>
        <p:spPr/>
        <p:txBody>
          <a:bodyPr/>
          <a:lstStyle/>
          <a:p>
            <a:r>
              <a:rPr lang="en-US" dirty="0" smtClean="0"/>
              <a:t>Nuclear Reactions</a:t>
            </a:r>
            <a:endParaRPr lang="en-US" dirty="0"/>
          </a:p>
        </p:txBody>
      </p:sp>
      <p:sp>
        <p:nvSpPr>
          <p:cNvPr id="161795" name="Rectangle 3"/>
          <p:cNvSpPr>
            <a:spLocks noGrp="1" noChangeArrowheads="1"/>
          </p:cNvSpPr>
          <p:nvPr>
            <p:ph sz="quarter" idx="2"/>
          </p:nvPr>
        </p:nvSpPr>
        <p:spPr/>
        <p:txBody>
          <a:bodyPr>
            <a:normAutofit/>
          </a:bodyPr>
          <a:lstStyle/>
          <a:p>
            <a:r>
              <a:rPr lang="en-US" dirty="0"/>
              <a:t>Occur  when bonds are broken and formed</a:t>
            </a:r>
          </a:p>
          <a:p>
            <a:r>
              <a:rPr lang="en-US" dirty="0"/>
              <a:t>atoms remain unchanged, though may be rearranged</a:t>
            </a:r>
          </a:p>
          <a:p>
            <a:r>
              <a:rPr lang="en-US" dirty="0"/>
              <a:t>involve only valence electrons</a:t>
            </a:r>
          </a:p>
          <a:p>
            <a:r>
              <a:rPr lang="en-US" dirty="0"/>
              <a:t>associated with small energy changes</a:t>
            </a:r>
          </a:p>
          <a:p>
            <a:r>
              <a:rPr lang="en-US" dirty="0"/>
              <a:t>reaction rate is influenced by temp, pressure, conc. &amp; catalysts</a:t>
            </a:r>
          </a:p>
        </p:txBody>
      </p:sp>
      <p:sp>
        <p:nvSpPr>
          <p:cNvPr id="4" name="Content Placeholder 3"/>
          <p:cNvSpPr>
            <a:spLocks noGrp="1"/>
          </p:cNvSpPr>
          <p:nvPr>
            <p:ph sz="quarter" idx="4"/>
          </p:nvPr>
        </p:nvSpPr>
        <p:spPr/>
        <p:txBody>
          <a:bodyPr>
            <a:normAutofit/>
          </a:bodyPr>
          <a:lstStyle/>
          <a:p>
            <a:r>
              <a:rPr lang="en-US" dirty="0"/>
              <a:t>Occur when nuclei emit particles and/or rays</a:t>
            </a:r>
          </a:p>
          <a:p>
            <a:r>
              <a:rPr lang="en-US" dirty="0"/>
              <a:t>atoms are often converted into atoms of another element</a:t>
            </a:r>
          </a:p>
          <a:p>
            <a:r>
              <a:rPr lang="en-US" dirty="0"/>
              <a:t>may involve protons, neutrons, &amp; electrons</a:t>
            </a:r>
          </a:p>
          <a:p>
            <a:r>
              <a:rPr lang="en-US" dirty="0"/>
              <a:t>associated with large energy changes</a:t>
            </a:r>
          </a:p>
          <a:p>
            <a:r>
              <a:rPr lang="en-US" dirty="0"/>
              <a:t>reaction rate is not normally affected by temp, pressure or catalysts</a:t>
            </a:r>
          </a:p>
          <a:p>
            <a:endParaRPr lang="en-US" dirty="0"/>
          </a:p>
        </p:txBody>
      </p:sp>
    </p:spTree>
    <p:extLst>
      <p:ext uri="{BB962C8B-B14F-4D97-AF65-F5344CB8AC3E}">
        <p14:creationId xmlns:p14="http://schemas.microsoft.com/office/powerpoint/2010/main" val="322960547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400" dirty="0">
                <a:cs typeface="Times New Roman" pitchFamily="18" charset="0"/>
              </a:rPr>
              <a:t>In </a:t>
            </a:r>
            <a:r>
              <a:rPr lang="en-US" sz="4400" b="1" u="sng" dirty="0">
                <a:cs typeface="Times New Roman" pitchFamily="18" charset="0"/>
                <a:hlinkClick r:id="rId2"/>
              </a:rPr>
              <a:t>fusion</a:t>
            </a:r>
            <a:r>
              <a:rPr lang="en-US" sz="4400" dirty="0">
                <a:cs typeface="Times New Roman" pitchFamily="18" charset="0"/>
              </a:rPr>
              <a:t>, two small nucleus are combined to form a larger nucleus</a:t>
            </a:r>
            <a:r>
              <a:rPr lang="en-US" sz="4400" dirty="0" smtClean="0">
                <a:cs typeface="Times New Roman" pitchFamily="18" charset="0"/>
              </a:rPr>
              <a:t>.</a:t>
            </a:r>
            <a:endParaRPr lang="en-US" dirty="0"/>
          </a:p>
        </p:txBody>
      </p:sp>
      <p:pic>
        <p:nvPicPr>
          <p:cNvPr id="14343" name="Picture 7" descr="fusion"/>
          <p:cNvPicPr>
            <a:picLocks noGrp="1" noChangeAspect="1" noChangeArrowheads="1"/>
          </p:cNvPicPr>
          <p:nvPr>
            <p:ph sz="half" idx="1"/>
          </p:nvPr>
        </p:nvPicPr>
        <p:blipFill>
          <a:blip r:embed="rId3" cstate="print"/>
          <a:stretch>
            <a:fillRect/>
          </a:stretch>
        </p:blipFill>
        <p:spPr>
          <a:xfrm>
            <a:off x="685800" y="2362200"/>
            <a:ext cx="3522518" cy="2743200"/>
          </a:xfrm>
          <a:noFill/>
          <a:ln/>
        </p:spPr>
      </p:pic>
      <p:sp>
        <p:nvSpPr>
          <p:cNvPr id="14339" name="Rectangle 3"/>
          <p:cNvSpPr>
            <a:spLocks noGrp="1" noChangeArrowheads="1"/>
          </p:cNvSpPr>
          <p:nvPr>
            <p:ph sz="half" idx="2"/>
          </p:nvPr>
        </p:nvSpPr>
        <p:spPr/>
        <p:txBody>
          <a:bodyPr>
            <a:normAutofit fontScale="85000" lnSpcReduction="10000"/>
          </a:bodyPr>
          <a:lstStyle/>
          <a:p>
            <a:pPr>
              <a:lnSpc>
                <a:spcPct val="150000"/>
              </a:lnSpc>
            </a:pPr>
            <a:r>
              <a:rPr lang="en-US" sz="3200" dirty="0" smtClean="0">
                <a:cs typeface="Times New Roman" pitchFamily="18" charset="0"/>
              </a:rPr>
              <a:t>Nuclear </a:t>
            </a:r>
            <a:r>
              <a:rPr lang="en-US" sz="3200" dirty="0">
                <a:cs typeface="Times New Roman" pitchFamily="18" charset="0"/>
              </a:rPr>
              <a:t>fusion is the source of energy for the </a:t>
            </a:r>
            <a:r>
              <a:rPr lang="en-US" sz="3200" b="1" u="sng" dirty="0">
                <a:cs typeface="Times New Roman" pitchFamily="18" charset="0"/>
              </a:rPr>
              <a:t>stars</a:t>
            </a:r>
            <a:r>
              <a:rPr lang="en-US" sz="3200" dirty="0">
                <a:cs typeface="Times New Roman" pitchFamily="18" charset="0"/>
              </a:rPr>
              <a:t>, like our sun.</a:t>
            </a:r>
          </a:p>
          <a:p>
            <a:pPr>
              <a:lnSpc>
                <a:spcPct val="150000"/>
              </a:lnSpc>
            </a:pPr>
            <a:r>
              <a:rPr lang="en-US" sz="3200" dirty="0">
                <a:cs typeface="Times New Roman" pitchFamily="18" charset="0"/>
              </a:rPr>
              <a:t>To achieve fusion, nucleus must be heated to </a:t>
            </a:r>
            <a:r>
              <a:rPr lang="en-US" sz="3200" b="1" u="sng" dirty="0">
                <a:cs typeface="Times New Roman" pitchFamily="18" charset="0"/>
              </a:rPr>
              <a:t>millions</a:t>
            </a:r>
            <a:r>
              <a:rPr lang="en-US" sz="3200" dirty="0">
                <a:cs typeface="Times New Roman" pitchFamily="18" charset="0"/>
              </a:rPr>
              <a:t> of degrees.</a:t>
            </a:r>
          </a:p>
          <a:p>
            <a:pPr>
              <a:lnSpc>
                <a:spcPct val="150000"/>
              </a:lnSpc>
            </a:pPr>
            <a:endParaRPr lang="en-US" sz="3200" dirty="0"/>
          </a:p>
        </p:txBody>
      </p:sp>
      <p:sp>
        <p:nvSpPr>
          <p:cNvPr id="14340" name="Rectangle 4"/>
          <p:cNvSpPr>
            <a:spLocks noChangeArrowheads="1"/>
          </p:cNvSpPr>
          <p:nvPr/>
        </p:nvSpPr>
        <p:spPr bwMode="auto">
          <a:xfrm>
            <a:off x="2286000" y="2000250"/>
            <a:ext cx="9144000" cy="0"/>
          </a:xfrm>
          <a:prstGeom prst="rect">
            <a:avLst/>
          </a:prstGeom>
          <a:noFill/>
          <a:ln w="9525">
            <a:noFill/>
            <a:miter lim="800000"/>
            <a:headEnd/>
            <a:tailEnd/>
          </a:ln>
          <a:effectLst/>
        </p:spPr>
        <p:txBody>
          <a:bodyPr>
            <a:spAutoFit/>
          </a:bodyPr>
          <a:lstStyle/>
          <a:p>
            <a:endParaRPr lang="en-US" dirty="0"/>
          </a:p>
        </p:txBody>
      </p:sp>
    </p:spTree>
    <p:extLst>
      <p:ext uri="{BB962C8B-B14F-4D97-AF65-F5344CB8AC3E}">
        <p14:creationId xmlns:p14="http://schemas.microsoft.com/office/powerpoint/2010/main" val="13311218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ext Box 4"/>
          <p:cNvSpPr txBox="1">
            <a:spLocks noChangeArrowheads="1"/>
          </p:cNvSpPr>
          <p:nvPr/>
        </p:nvSpPr>
        <p:spPr bwMode="auto">
          <a:xfrm>
            <a:off x="0" y="0"/>
            <a:ext cx="5287963" cy="492125"/>
          </a:xfrm>
          <a:prstGeom prst="rect">
            <a:avLst/>
          </a:prstGeom>
          <a:noFill/>
          <a:ln w="9525">
            <a:noFill/>
            <a:miter lim="800000"/>
            <a:headEnd/>
            <a:tailEnd/>
          </a:ln>
          <a:effectLst/>
        </p:spPr>
        <p:txBody>
          <a:bodyPr lIns="63500" tIns="63500" rIns="63500" bIns="63500">
            <a:spAutoFit/>
          </a:bodyPr>
          <a:lstStyle/>
          <a:p>
            <a:endParaRPr lang="en-US" sz="1200" dirty="0"/>
          </a:p>
          <a:p>
            <a:endParaRPr lang="en-US" sz="1200" dirty="0"/>
          </a:p>
        </p:txBody>
      </p:sp>
      <p:sp>
        <p:nvSpPr>
          <p:cNvPr id="54275" name="Rectangle 5"/>
          <p:cNvSpPr>
            <a:spLocks noGrp="1" noChangeArrowheads="1"/>
          </p:cNvSpPr>
          <p:nvPr>
            <p:ph type="title"/>
          </p:nvPr>
        </p:nvSpPr>
        <p:spPr>
          <a:xfrm>
            <a:off x="533400" y="499052"/>
            <a:ext cx="8229600" cy="1066800"/>
          </a:xfrm>
        </p:spPr>
        <p:txBody>
          <a:bodyPr>
            <a:normAutofit/>
          </a:bodyPr>
          <a:lstStyle/>
          <a:p>
            <a:r>
              <a:rPr lang="en-US" sz="4000" dirty="0" smtClean="0"/>
              <a:t>Half-life &amp; chain Reactions</a:t>
            </a:r>
          </a:p>
        </p:txBody>
      </p:sp>
      <p:sp>
        <p:nvSpPr>
          <p:cNvPr id="54276" name="Rectangle 6"/>
          <p:cNvSpPr>
            <a:spLocks noGrp="1" noChangeArrowheads="1"/>
          </p:cNvSpPr>
          <p:nvPr>
            <p:ph sz="half" idx="1"/>
          </p:nvPr>
        </p:nvSpPr>
        <p:spPr>
          <a:xfrm>
            <a:off x="152400" y="1828800"/>
            <a:ext cx="3810000" cy="4434840"/>
          </a:xfrm>
        </p:spPr>
        <p:txBody>
          <a:bodyPr>
            <a:normAutofit fontScale="70000" lnSpcReduction="20000"/>
          </a:bodyPr>
          <a:lstStyle/>
          <a:p>
            <a:pPr>
              <a:lnSpc>
                <a:spcPct val="150000"/>
              </a:lnSpc>
            </a:pPr>
            <a:r>
              <a:rPr lang="en-US" sz="2800" b="1" u="sng" dirty="0">
                <a:latin typeface="+mj-lt"/>
              </a:rPr>
              <a:t>Chain reaction</a:t>
            </a:r>
            <a:r>
              <a:rPr lang="en-US" sz="2800" b="1" dirty="0">
                <a:latin typeface="+mj-lt"/>
              </a:rPr>
              <a:t> </a:t>
            </a:r>
            <a:r>
              <a:rPr lang="en-US" sz="2800" b="1" dirty="0" smtClean="0">
                <a:latin typeface="+mj-lt"/>
              </a:rPr>
              <a:t>-</a:t>
            </a:r>
            <a:r>
              <a:rPr lang="en-US" sz="2800" dirty="0" smtClean="0">
                <a:latin typeface="+mj-lt"/>
              </a:rPr>
              <a:t>a domino effect </a:t>
            </a:r>
          </a:p>
          <a:p>
            <a:pPr>
              <a:lnSpc>
                <a:spcPct val="150000"/>
              </a:lnSpc>
            </a:pPr>
            <a:r>
              <a:rPr lang="en-US" sz="2800" b="1" u="sng" dirty="0" smtClean="0">
                <a:latin typeface="+mj-lt"/>
              </a:rPr>
              <a:t>critical mass- </a:t>
            </a:r>
            <a:r>
              <a:rPr lang="en-US" sz="2800" dirty="0" smtClean="0">
                <a:latin typeface="+mj-lt"/>
              </a:rPr>
              <a:t>the </a:t>
            </a:r>
            <a:r>
              <a:rPr lang="en-US" sz="2800" dirty="0">
                <a:latin typeface="+mj-lt"/>
              </a:rPr>
              <a:t>amount of a fissionable material that will support a self-sustaining chain </a:t>
            </a:r>
            <a:r>
              <a:rPr lang="en-US" sz="2800" dirty="0" smtClean="0">
                <a:latin typeface="+mj-lt"/>
              </a:rPr>
              <a:t>reaction</a:t>
            </a:r>
          </a:p>
          <a:p>
            <a:pPr>
              <a:lnSpc>
                <a:spcPct val="170000"/>
              </a:lnSpc>
              <a:defRPr/>
            </a:pPr>
            <a:r>
              <a:rPr lang="en-US" sz="2400" b="1" u="sng" dirty="0" smtClean="0">
                <a:latin typeface="+mj-lt"/>
              </a:rPr>
              <a:t>Half-life - </a:t>
            </a:r>
            <a:r>
              <a:rPr lang="en-US" b="1" dirty="0" smtClean="0">
                <a:latin typeface="+mj-lt"/>
              </a:rPr>
              <a:t>A </a:t>
            </a:r>
            <a:r>
              <a:rPr lang="en-US" b="1" dirty="0">
                <a:latin typeface="+mj-lt"/>
              </a:rPr>
              <a:t>is the time required for half the atoms in a radioactive sample to decay. </a:t>
            </a:r>
          </a:p>
          <a:p>
            <a:pPr>
              <a:lnSpc>
                <a:spcPct val="170000"/>
              </a:lnSpc>
              <a:buFontTx/>
              <a:buNone/>
              <a:defRPr/>
            </a:pPr>
            <a:r>
              <a:rPr lang="en-US" b="1" dirty="0">
                <a:latin typeface="+mj-lt"/>
              </a:rPr>
              <a:t>Every radioisotope has a characteristic half-life</a:t>
            </a:r>
            <a:r>
              <a:rPr lang="en-US" b="1" dirty="0" smtClean="0">
                <a:latin typeface="+mj-lt"/>
              </a:rPr>
              <a:t>.</a:t>
            </a:r>
            <a:endParaRPr lang="en-US" sz="1300" b="1" dirty="0">
              <a:latin typeface="+mj-lt"/>
            </a:endParaRPr>
          </a:p>
        </p:txBody>
      </p:sp>
      <p:sp>
        <p:nvSpPr>
          <p:cNvPr id="2" name="Content Placeholder 1"/>
          <p:cNvSpPr>
            <a:spLocks noGrp="1"/>
          </p:cNvSpPr>
          <p:nvPr>
            <p:ph sz="half" idx="2"/>
          </p:nvPr>
        </p:nvSpPr>
        <p:spPr>
          <a:xfrm>
            <a:off x="4648200" y="3124200"/>
            <a:ext cx="4343400" cy="3230724"/>
          </a:xfrm>
        </p:spPr>
        <p:txBody>
          <a:bodyPr>
            <a:normAutofit fontScale="70000" lnSpcReduction="20000"/>
          </a:bodyPr>
          <a:lstStyle/>
          <a:p>
            <a:pPr>
              <a:lnSpc>
                <a:spcPct val="170000"/>
              </a:lnSpc>
              <a:defRPr/>
            </a:pPr>
            <a:endParaRPr lang="en-US" dirty="0">
              <a:latin typeface="+mj-lt"/>
            </a:endParaRPr>
          </a:p>
        </p:txBody>
      </p:sp>
      <p:pic>
        <p:nvPicPr>
          <p:cNvPr id="6" name="Picture 2" descr="c:\windows\TEMP\~AUT0158.bmp"/>
          <p:cNvPicPr>
            <a:picLocks noChangeAspect="1" noChangeArrowheads="1"/>
          </p:cNvPicPr>
          <p:nvPr/>
        </p:nvPicPr>
        <p:blipFill>
          <a:blip r:embed="rId2" cstate="print"/>
          <a:srcRect/>
          <a:stretch>
            <a:fillRect/>
          </a:stretch>
        </p:blipFill>
        <p:spPr bwMode="auto">
          <a:xfrm>
            <a:off x="3962401" y="1812174"/>
            <a:ext cx="5181600" cy="3674226"/>
          </a:xfrm>
          <a:prstGeom prst="rect">
            <a:avLst/>
          </a:prstGeom>
          <a:noFill/>
          <a:ln w="9525">
            <a:noFill/>
            <a:miter lim="800000"/>
            <a:headEnd/>
            <a:tailEnd/>
          </a:ln>
          <a:effectLst/>
        </p:spPr>
      </p:pic>
    </p:spTree>
    <p:extLst>
      <p:ext uri="{BB962C8B-B14F-4D97-AF65-F5344CB8AC3E}">
        <p14:creationId xmlns:p14="http://schemas.microsoft.com/office/powerpoint/2010/main" val="32665102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457200"/>
            <a:ext cx="4038600" cy="1143000"/>
          </a:xfrm>
        </p:spPr>
        <p:txBody>
          <a:bodyPr>
            <a:noAutofit/>
          </a:bodyPr>
          <a:lstStyle/>
          <a:p>
            <a:r>
              <a:rPr lang="en-US" b="1" u="sng" dirty="0">
                <a:latin typeface="Comic Sans MS" pitchFamily="66" charset="0"/>
              </a:rPr>
              <a:t>Nuclear </a:t>
            </a:r>
            <a:r>
              <a:rPr lang="en-US" b="1" u="sng" dirty="0" smtClean="0">
                <a:latin typeface="Comic Sans MS" pitchFamily="66" charset="0"/>
              </a:rPr>
              <a:t>fission</a:t>
            </a:r>
            <a:endParaRPr lang="en-US" sz="2400" dirty="0"/>
          </a:p>
        </p:txBody>
      </p:sp>
      <p:sp>
        <p:nvSpPr>
          <p:cNvPr id="2" name="Content Placeholder 1"/>
          <p:cNvSpPr>
            <a:spLocks noGrp="1"/>
          </p:cNvSpPr>
          <p:nvPr>
            <p:ph sz="half" idx="1"/>
          </p:nvPr>
        </p:nvSpPr>
        <p:spPr>
          <a:xfrm>
            <a:off x="457200" y="1676400"/>
            <a:ext cx="4038600" cy="5098987"/>
          </a:xfrm>
        </p:spPr>
        <p:txBody>
          <a:bodyPr>
            <a:normAutofit fontScale="85000" lnSpcReduction="10000"/>
          </a:bodyPr>
          <a:lstStyle/>
          <a:p>
            <a:pPr>
              <a:lnSpc>
                <a:spcPct val="170000"/>
              </a:lnSpc>
            </a:pPr>
            <a:r>
              <a:rPr lang="en-US" sz="1800" b="1" dirty="0" smtClean="0">
                <a:latin typeface="+mj-lt"/>
              </a:rPr>
              <a:t>A </a:t>
            </a:r>
            <a:r>
              <a:rPr lang="en-US" sz="1800" b="1" dirty="0">
                <a:latin typeface="+mj-lt"/>
              </a:rPr>
              <a:t>neutron strikes U-235, splitting it &amp; forming new elements -releasing several neutrons causing a chain reaction &amp; releases a lot of </a:t>
            </a:r>
            <a:r>
              <a:rPr lang="en-US" sz="1800" b="1" dirty="0" smtClean="0">
                <a:latin typeface="+mj-lt"/>
              </a:rPr>
              <a:t>energy</a:t>
            </a:r>
          </a:p>
          <a:p>
            <a:pPr>
              <a:lnSpc>
                <a:spcPct val="170000"/>
              </a:lnSpc>
            </a:pPr>
            <a:r>
              <a:rPr lang="en-US" sz="1800" b="1" dirty="0">
                <a:latin typeface="+mj-lt"/>
              </a:rPr>
              <a:t>the splitting of a heavy atom like Uranium or Plutonium. </a:t>
            </a:r>
          </a:p>
          <a:p>
            <a:pPr>
              <a:lnSpc>
                <a:spcPct val="170000"/>
              </a:lnSpc>
            </a:pPr>
            <a:r>
              <a:rPr lang="en-US" sz="1800" b="1" dirty="0">
                <a:latin typeface="+mj-lt"/>
              </a:rPr>
              <a:t>One pound(U-235)=1000 tons coal</a:t>
            </a:r>
            <a:endParaRPr lang="en-US" sz="1400" b="1" dirty="0">
              <a:latin typeface="+mj-lt"/>
            </a:endParaRPr>
          </a:p>
          <a:p>
            <a:pPr>
              <a:lnSpc>
                <a:spcPct val="170000"/>
              </a:lnSpc>
            </a:pPr>
            <a:r>
              <a:rPr lang="en-US" sz="1800" b="1" u="sng" dirty="0">
                <a:latin typeface="+mj-lt"/>
              </a:rPr>
              <a:t>Problems</a:t>
            </a:r>
          </a:p>
          <a:p>
            <a:pPr>
              <a:lnSpc>
                <a:spcPct val="170000"/>
              </a:lnSpc>
            </a:pPr>
            <a:r>
              <a:rPr lang="en-US" sz="1800" b="1" dirty="0">
                <a:latin typeface="+mj-lt"/>
              </a:rPr>
              <a:t>Needs tritium (radioactive), which is not abundant and difficult to contain. </a:t>
            </a:r>
          </a:p>
          <a:p>
            <a:pPr>
              <a:lnSpc>
                <a:spcPct val="170000"/>
              </a:lnSpc>
            </a:pPr>
            <a:r>
              <a:rPr lang="en-US" sz="1800" b="1" dirty="0">
                <a:latin typeface="+mj-lt"/>
              </a:rPr>
              <a:t>It causes embrittlement </a:t>
            </a:r>
          </a:p>
          <a:p>
            <a:pPr>
              <a:lnSpc>
                <a:spcPct val="170000"/>
              </a:lnSpc>
            </a:pPr>
            <a:r>
              <a:rPr lang="en-US" sz="1800" b="1" dirty="0">
                <a:latin typeface="+mj-lt"/>
              </a:rPr>
              <a:t>High Thermal </a:t>
            </a:r>
            <a:r>
              <a:rPr lang="en-US" sz="1800" b="1" dirty="0" smtClean="0">
                <a:latin typeface="+mj-lt"/>
              </a:rPr>
              <a:t>Pollution</a:t>
            </a:r>
            <a:endParaRPr lang="en-US" sz="1800" b="1" dirty="0">
              <a:latin typeface="+mj-lt"/>
            </a:endParaRPr>
          </a:p>
          <a:p>
            <a:pPr>
              <a:lnSpc>
                <a:spcPct val="170000"/>
              </a:lnSpc>
            </a:pPr>
            <a:endParaRPr lang="en-US" sz="1800" dirty="0">
              <a:latin typeface="+mj-lt"/>
            </a:endParaRPr>
          </a:p>
        </p:txBody>
      </p:sp>
      <p:sp>
        <p:nvSpPr>
          <p:cNvPr id="4" name="Content Placeholder 3"/>
          <p:cNvSpPr>
            <a:spLocks noGrp="1"/>
          </p:cNvSpPr>
          <p:nvPr>
            <p:ph sz="half" idx="2"/>
          </p:nvPr>
        </p:nvSpPr>
        <p:spPr>
          <a:xfrm>
            <a:off x="4267200" y="838200"/>
            <a:ext cx="4876800" cy="5516725"/>
          </a:xfrm>
        </p:spPr>
        <p:txBody>
          <a:bodyPr>
            <a:noAutofit/>
          </a:bodyPr>
          <a:lstStyle/>
          <a:p>
            <a:pPr>
              <a:lnSpc>
                <a:spcPct val="150000"/>
              </a:lnSpc>
              <a:buNone/>
            </a:pPr>
            <a:r>
              <a:rPr lang="en-US" sz="1400" b="1" u="sng" dirty="0">
                <a:latin typeface="+mj-lt"/>
              </a:rPr>
              <a:t>Nuclear power plants</a:t>
            </a:r>
          </a:p>
          <a:p>
            <a:pPr>
              <a:lnSpc>
                <a:spcPct val="150000"/>
              </a:lnSpc>
            </a:pPr>
            <a:r>
              <a:rPr lang="en-US" sz="1400" b="1" dirty="0" smtClean="0">
                <a:latin typeface="+mj-lt"/>
              </a:rPr>
              <a:t>control </a:t>
            </a:r>
            <a:r>
              <a:rPr lang="en-US" sz="1400" b="1" dirty="0">
                <a:latin typeface="+mj-lt"/>
              </a:rPr>
              <a:t>fission through neutron moderation and neutron </a:t>
            </a:r>
            <a:r>
              <a:rPr lang="en-US" sz="1400" b="1" dirty="0" smtClean="0">
                <a:latin typeface="+mj-lt"/>
              </a:rPr>
              <a:t>absorption</a:t>
            </a:r>
          </a:p>
          <a:p>
            <a:pPr>
              <a:lnSpc>
                <a:spcPct val="150000"/>
              </a:lnSpc>
            </a:pPr>
            <a:r>
              <a:rPr lang="en-US" sz="1400" b="1" dirty="0">
                <a:latin typeface="+mj-lt"/>
              </a:rPr>
              <a:t>use nuclear fission to generate steam. </a:t>
            </a:r>
          </a:p>
          <a:p>
            <a:pPr>
              <a:lnSpc>
                <a:spcPct val="150000"/>
              </a:lnSpc>
            </a:pPr>
            <a:r>
              <a:rPr lang="en-US" sz="1400" b="1" dirty="0">
                <a:latin typeface="+mj-lt"/>
              </a:rPr>
              <a:t>steam is used to drive turbines that produce electrical power. </a:t>
            </a:r>
            <a:endParaRPr lang="en-US" sz="1400" b="1" dirty="0" smtClean="0">
              <a:latin typeface="+mj-lt"/>
            </a:endParaRPr>
          </a:p>
          <a:p>
            <a:pPr>
              <a:lnSpc>
                <a:spcPct val="150000"/>
              </a:lnSpc>
            </a:pPr>
            <a:r>
              <a:rPr lang="en-US" sz="1400" b="1" u="sng" dirty="0" smtClean="0">
                <a:latin typeface="+mj-lt"/>
              </a:rPr>
              <a:t> </a:t>
            </a:r>
            <a:r>
              <a:rPr lang="en-US" sz="1400" b="1" u="sng" dirty="0">
                <a:latin typeface="+mj-lt"/>
              </a:rPr>
              <a:t>Embrittlemen</a:t>
            </a:r>
            <a:r>
              <a:rPr lang="en-US" sz="1400" b="1" dirty="0">
                <a:latin typeface="+mj-lt"/>
              </a:rPr>
              <a:t>t</a:t>
            </a:r>
          </a:p>
          <a:p>
            <a:pPr>
              <a:lnSpc>
                <a:spcPct val="150000"/>
              </a:lnSpc>
            </a:pPr>
            <a:r>
              <a:rPr lang="en-US" sz="1400" b="1" dirty="0">
                <a:latin typeface="+mj-lt"/>
              </a:rPr>
              <a:t>- the metals making up the nuclear power plant become brittle because of neutron bombardment and makes it </a:t>
            </a:r>
            <a:r>
              <a:rPr lang="en-US" sz="1400" b="1" dirty="0" smtClean="0">
                <a:latin typeface="+mj-lt"/>
              </a:rPr>
              <a:t>unsafe</a:t>
            </a:r>
          </a:p>
          <a:p>
            <a:pPr>
              <a:lnSpc>
                <a:spcPct val="150000"/>
              </a:lnSpc>
            </a:pPr>
            <a:r>
              <a:rPr lang="en-US" sz="1400" b="1" u="sng" dirty="0" smtClean="0">
                <a:latin typeface="+mj-lt"/>
              </a:rPr>
              <a:t>Decommissioned</a:t>
            </a:r>
            <a:endParaRPr lang="en-US" sz="1400" b="1" dirty="0">
              <a:latin typeface="+mj-lt"/>
            </a:endParaRPr>
          </a:p>
          <a:p>
            <a:pPr>
              <a:lnSpc>
                <a:spcPct val="150000"/>
              </a:lnSpc>
            </a:pPr>
            <a:r>
              <a:rPr lang="en-US" sz="1400" b="1" dirty="0">
                <a:latin typeface="+mj-lt"/>
              </a:rPr>
              <a:t>the shutting of a plant down by sealing the entire </a:t>
            </a:r>
            <a:r>
              <a:rPr lang="en-US" sz="1400" b="1" dirty="0" smtClean="0">
                <a:latin typeface="+mj-lt"/>
              </a:rPr>
              <a:t>containment </a:t>
            </a:r>
            <a:r>
              <a:rPr lang="en-US" sz="1400" b="1" dirty="0">
                <a:latin typeface="+mj-lt"/>
              </a:rPr>
              <a:t>building for an indefinite period of time.</a:t>
            </a:r>
            <a:endParaRPr lang="en-US" sz="1400" b="1" u="sng" dirty="0">
              <a:latin typeface="+mj-lt"/>
            </a:endParaRPr>
          </a:p>
          <a:p>
            <a:pPr>
              <a:lnSpc>
                <a:spcPct val="150000"/>
              </a:lnSpc>
            </a:pPr>
            <a:endParaRPr lang="en-US" sz="1400" b="1" dirty="0">
              <a:latin typeface="+mj-lt"/>
            </a:endParaRPr>
          </a:p>
          <a:p>
            <a:pPr>
              <a:lnSpc>
                <a:spcPct val="150000"/>
              </a:lnSpc>
            </a:pPr>
            <a:endParaRPr lang="en-US" sz="1400" b="1" dirty="0">
              <a:latin typeface="+mj-lt"/>
            </a:endParaRPr>
          </a:p>
          <a:p>
            <a:pPr>
              <a:lnSpc>
                <a:spcPct val="150000"/>
              </a:lnSpc>
              <a:buFontTx/>
              <a:buNone/>
            </a:pPr>
            <a:endParaRPr lang="en-US" sz="1400" b="1" dirty="0">
              <a:latin typeface="+mj-lt"/>
            </a:endParaRPr>
          </a:p>
        </p:txBody>
      </p:sp>
    </p:spTree>
    <p:extLst>
      <p:ext uri="{BB962C8B-B14F-4D97-AF65-F5344CB8AC3E}">
        <p14:creationId xmlns:p14="http://schemas.microsoft.com/office/powerpoint/2010/main" val="1548003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descr="c:\windows\TEMP\~AUT0159.bmp"/>
          <p:cNvPicPr>
            <a:picLocks noChangeAspect="1" noChangeArrowheads="1"/>
          </p:cNvPicPr>
          <p:nvPr/>
        </p:nvPicPr>
        <p:blipFill>
          <a:blip r:embed="rId2" cstate="print"/>
          <a:srcRect/>
          <a:stretch>
            <a:fillRect/>
          </a:stretch>
        </p:blipFill>
        <p:spPr bwMode="auto">
          <a:xfrm>
            <a:off x="381000" y="304800"/>
            <a:ext cx="4861367" cy="3429000"/>
          </a:xfrm>
          <a:prstGeom prst="rect">
            <a:avLst/>
          </a:prstGeom>
          <a:noFill/>
          <a:ln w="9525">
            <a:noFill/>
            <a:miter lim="800000"/>
            <a:headEnd/>
            <a:tailEnd/>
          </a:ln>
          <a:effectLst/>
        </p:spPr>
      </p:pic>
      <p:pic>
        <p:nvPicPr>
          <p:cNvPr id="3" name="Picture 2" descr="c:\windows\TEMP\~AUT0160.bmp"/>
          <p:cNvPicPr>
            <a:picLocks noChangeAspect="1" noChangeArrowheads="1"/>
          </p:cNvPicPr>
          <p:nvPr/>
        </p:nvPicPr>
        <p:blipFill>
          <a:blip r:embed="rId3" cstate="print"/>
          <a:srcRect/>
          <a:stretch>
            <a:fillRect/>
          </a:stretch>
        </p:blipFill>
        <p:spPr bwMode="auto">
          <a:xfrm>
            <a:off x="5250073" y="457200"/>
            <a:ext cx="3657600" cy="2874555"/>
          </a:xfrm>
          <a:prstGeom prst="rect">
            <a:avLst/>
          </a:prstGeom>
          <a:noFill/>
          <a:ln w="9525">
            <a:noFill/>
            <a:miter lim="800000"/>
            <a:headEnd/>
            <a:tailEnd/>
          </a:ln>
          <a:effectLst/>
        </p:spPr>
      </p:pic>
      <p:sp>
        <p:nvSpPr>
          <p:cNvPr id="2" name="Rectangle 1"/>
          <p:cNvSpPr/>
          <p:nvPr/>
        </p:nvSpPr>
        <p:spPr>
          <a:xfrm>
            <a:off x="637832" y="3733800"/>
            <a:ext cx="7972768" cy="2465227"/>
          </a:xfrm>
          <a:prstGeom prst="rect">
            <a:avLst/>
          </a:prstGeom>
        </p:spPr>
        <p:txBody>
          <a:bodyPr wrap="square">
            <a:spAutoFit/>
          </a:bodyPr>
          <a:lstStyle/>
          <a:p>
            <a:r>
              <a:rPr lang="en-US" sz="1800" b="1" u="sng" dirty="0">
                <a:latin typeface="+mj-lt"/>
              </a:rPr>
              <a:t> </a:t>
            </a:r>
            <a:r>
              <a:rPr lang="en-US" sz="1600" b="1" u="sng" dirty="0">
                <a:latin typeface="+mj-lt"/>
              </a:rPr>
              <a:t>Coolant</a:t>
            </a:r>
            <a:r>
              <a:rPr lang="en-US" sz="1600" b="1" dirty="0">
                <a:latin typeface="+mj-lt"/>
              </a:rPr>
              <a:t>- </a:t>
            </a:r>
            <a:r>
              <a:rPr lang="en-US" b="1" dirty="0">
                <a:latin typeface="+mj-lt"/>
              </a:rPr>
              <a:t>usually water- removes heat to keep the fuel rods and </a:t>
            </a:r>
            <a:r>
              <a:rPr lang="en-US" b="1" dirty="0" smtClean="0">
                <a:latin typeface="+mj-lt"/>
              </a:rPr>
              <a:t>other </a:t>
            </a:r>
            <a:r>
              <a:rPr lang="en-US" b="1" dirty="0">
                <a:latin typeface="+mj-lt"/>
              </a:rPr>
              <a:t>materials from </a:t>
            </a:r>
            <a:r>
              <a:rPr lang="en-US" b="1" dirty="0" smtClean="0">
                <a:latin typeface="+mj-lt"/>
              </a:rPr>
              <a:t>melting</a:t>
            </a:r>
          </a:p>
          <a:p>
            <a:pPr>
              <a:lnSpc>
                <a:spcPct val="170000"/>
              </a:lnSpc>
            </a:pPr>
            <a:r>
              <a:rPr lang="en-US" b="1" u="sng" dirty="0">
                <a:latin typeface="+mj-lt"/>
              </a:rPr>
              <a:t>Core</a:t>
            </a:r>
            <a:r>
              <a:rPr lang="en-US" b="1" dirty="0">
                <a:latin typeface="+mj-lt"/>
              </a:rPr>
              <a:t>- contains of fuel rods packed with U-235 as the fuel</a:t>
            </a:r>
          </a:p>
          <a:p>
            <a:pPr>
              <a:lnSpc>
                <a:spcPct val="170000"/>
              </a:lnSpc>
            </a:pPr>
            <a:r>
              <a:rPr lang="en-US" b="1" u="sng" dirty="0">
                <a:latin typeface="+mj-lt"/>
              </a:rPr>
              <a:t>Control rods</a:t>
            </a:r>
            <a:r>
              <a:rPr lang="en-US" b="1" dirty="0">
                <a:latin typeface="+mj-lt"/>
              </a:rPr>
              <a:t>- of cadmium or boron- absorb neutrons &amp; regulate reaction</a:t>
            </a:r>
          </a:p>
          <a:p>
            <a:pPr>
              <a:lnSpc>
                <a:spcPct val="170000"/>
              </a:lnSpc>
            </a:pPr>
            <a:r>
              <a:rPr lang="en-US" b="1" u="sng" dirty="0">
                <a:latin typeface="+mj-lt"/>
              </a:rPr>
              <a:t>Moderator</a:t>
            </a:r>
            <a:r>
              <a:rPr lang="en-US" b="1" dirty="0">
                <a:latin typeface="+mj-lt"/>
              </a:rPr>
              <a:t>- water, graphite or heavy water is used to slow down the  neutrons emitted by the fission process </a:t>
            </a:r>
          </a:p>
        </p:txBody>
      </p:sp>
    </p:spTree>
    <p:extLst>
      <p:ext uri="{BB962C8B-B14F-4D97-AF65-F5344CB8AC3E}">
        <p14:creationId xmlns:p14="http://schemas.microsoft.com/office/powerpoint/2010/main" val="38581306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r>
              <a:rPr lang="en-US" b="1" u="sng" dirty="0" smtClean="0">
                <a:latin typeface="Comic Sans MS" pitchFamily="66" charset="0"/>
              </a:rPr>
              <a:t>Types of Reactors</a:t>
            </a:r>
          </a:p>
        </p:txBody>
      </p:sp>
      <p:sp>
        <p:nvSpPr>
          <p:cNvPr id="67587" name="Rectangle 3"/>
          <p:cNvSpPr>
            <a:spLocks noGrp="1" noChangeArrowheads="1"/>
          </p:cNvSpPr>
          <p:nvPr>
            <p:ph idx="1"/>
          </p:nvPr>
        </p:nvSpPr>
        <p:spPr>
          <a:ln>
            <a:solidFill>
              <a:schemeClr val="tx1"/>
            </a:solidFill>
            <a:miter lim="800000"/>
            <a:headEnd/>
            <a:tailEnd/>
          </a:ln>
        </p:spPr>
        <p:txBody>
          <a:bodyPr/>
          <a:lstStyle/>
          <a:p>
            <a:r>
              <a:rPr lang="en-US" sz="3600" b="1" u="sng" dirty="0" smtClean="0">
                <a:solidFill>
                  <a:srgbClr val="0000FF"/>
                </a:solidFill>
                <a:latin typeface="Comic Sans MS" pitchFamily="66" charset="0"/>
              </a:rPr>
              <a:t>Fission</a:t>
            </a:r>
            <a:r>
              <a:rPr lang="en-US" sz="3600" b="1" dirty="0" smtClean="0">
                <a:latin typeface="Comic Sans MS" pitchFamily="66" charset="0"/>
              </a:rPr>
              <a:t>-Fuel-Uranium/Plutonium byproduct-radiation</a:t>
            </a:r>
          </a:p>
          <a:p>
            <a:r>
              <a:rPr lang="en-US" sz="3600" b="1" u="sng" dirty="0" smtClean="0">
                <a:solidFill>
                  <a:srgbClr val="0000FF"/>
                </a:solidFill>
                <a:latin typeface="Comic Sans MS" pitchFamily="66" charset="0"/>
              </a:rPr>
              <a:t>Fusion-</a:t>
            </a:r>
            <a:r>
              <a:rPr lang="en-US" sz="3600" b="1" dirty="0" smtClean="0">
                <a:latin typeface="Comic Sans MS" pitchFamily="66" charset="0"/>
              </a:rPr>
              <a:t> Fuel = Hydrogen,     Byproduct =helium(inert, nonradioactive)	</a:t>
            </a:r>
          </a:p>
          <a:p>
            <a:r>
              <a:rPr lang="en-US" sz="3600" b="1" u="sng" dirty="0" smtClean="0">
                <a:solidFill>
                  <a:srgbClr val="0000FF"/>
                </a:solidFill>
                <a:latin typeface="Comic Sans MS" pitchFamily="66" charset="0"/>
              </a:rPr>
              <a:t>Breeder</a:t>
            </a:r>
            <a:r>
              <a:rPr lang="en-US" sz="3600" b="1" dirty="0" smtClean="0">
                <a:latin typeface="Comic Sans MS" pitchFamily="66" charset="0"/>
              </a:rPr>
              <a:t>- creates more fuel than it consumes</a:t>
            </a:r>
            <a:endParaRPr lang="en-US" b="1" dirty="0" smtClean="0">
              <a:latin typeface="Comic Sans MS" pitchFamily="66" charset="0"/>
            </a:endParaRPr>
          </a:p>
        </p:txBody>
      </p:sp>
    </p:spTree>
    <p:extLst>
      <p:ext uri="{BB962C8B-B14F-4D97-AF65-F5344CB8AC3E}">
        <p14:creationId xmlns:p14="http://schemas.microsoft.com/office/powerpoint/2010/main" val="41762339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b="1" dirty="0">
                <a:solidFill>
                  <a:srgbClr val="6600FF"/>
                </a:solidFill>
                <a:latin typeface="Comic Sans MS" pitchFamily="66" charset="0"/>
              </a:rPr>
              <a:t>no longer considered a good choice for the future b/c</a:t>
            </a:r>
            <a:r>
              <a:rPr lang="en-US" b="1" dirty="0">
                <a:latin typeface="Comic Sans MS" pitchFamily="66" charset="0"/>
              </a:rPr>
              <a:t/>
            </a:r>
            <a:br>
              <a:rPr lang="en-US" b="1" dirty="0">
                <a:latin typeface="Comic Sans MS" pitchFamily="66" charset="0"/>
              </a:rPr>
            </a:br>
            <a:endParaRPr lang="en-US" dirty="0"/>
          </a:p>
        </p:txBody>
      </p:sp>
      <p:sp>
        <p:nvSpPr>
          <p:cNvPr id="4" name="Content Placeholder 3"/>
          <p:cNvSpPr>
            <a:spLocks noGrp="1"/>
          </p:cNvSpPr>
          <p:nvPr>
            <p:ph sz="half" idx="1"/>
          </p:nvPr>
        </p:nvSpPr>
        <p:spPr>
          <a:xfrm>
            <a:off x="457200" y="1981200"/>
            <a:ext cx="4038600" cy="3505201"/>
          </a:xfrm>
        </p:spPr>
        <p:txBody>
          <a:bodyPr>
            <a:normAutofit fontScale="47500" lnSpcReduction="20000"/>
          </a:bodyPr>
          <a:lstStyle/>
          <a:p>
            <a:pPr>
              <a:lnSpc>
                <a:spcPct val="170000"/>
              </a:lnSpc>
            </a:pPr>
            <a:r>
              <a:rPr lang="en-US" sz="3600" b="1" dirty="0" smtClean="0">
                <a:latin typeface="Comic Sans MS" pitchFamily="66" charset="0"/>
              </a:rPr>
              <a:t>Construction </a:t>
            </a:r>
            <a:r>
              <a:rPr lang="en-US" sz="3600" b="1" dirty="0">
                <a:latin typeface="Comic Sans MS" pitchFamily="66" charset="0"/>
              </a:rPr>
              <a:t>takes longer, needs multiple safeguards, must meet higher safety standards.</a:t>
            </a:r>
          </a:p>
          <a:p>
            <a:pPr>
              <a:lnSpc>
                <a:spcPct val="170000"/>
              </a:lnSpc>
            </a:pPr>
            <a:r>
              <a:rPr lang="en-US" sz="3600" b="1" dirty="0">
                <a:latin typeface="Comic Sans MS" pitchFamily="66" charset="0"/>
              </a:rPr>
              <a:t>expensive &amp; relatively short supply</a:t>
            </a:r>
          </a:p>
          <a:p>
            <a:pPr>
              <a:lnSpc>
                <a:spcPct val="170000"/>
              </a:lnSpc>
            </a:pPr>
            <a:r>
              <a:rPr lang="en-US" sz="3600" b="1" dirty="0">
                <a:latin typeface="Comic Sans MS" pitchFamily="66" charset="0"/>
              </a:rPr>
              <a:t>Biggest Default on public bonds</a:t>
            </a:r>
          </a:p>
          <a:p>
            <a:pPr>
              <a:lnSpc>
                <a:spcPct val="170000"/>
              </a:lnSpc>
            </a:pPr>
            <a:r>
              <a:rPr lang="en-US" sz="3600" b="1" dirty="0">
                <a:latin typeface="Comic Sans MS" pitchFamily="66" charset="0"/>
              </a:rPr>
              <a:t>fears</a:t>
            </a:r>
          </a:p>
          <a:p>
            <a:pPr>
              <a:lnSpc>
                <a:spcPct val="170000"/>
              </a:lnSpc>
            </a:pPr>
            <a:r>
              <a:rPr lang="en-US" sz="3600" b="1" dirty="0">
                <a:latin typeface="Comic Sans MS" pitchFamily="66" charset="0"/>
              </a:rPr>
              <a:t>Medical affects</a:t>
            </a:r>
          </a:p>
          <a:p>
            <a:pPr>
              <a:lnSpc>
                <a:spcPct val="170000"/>
              </a:lnSpc>
            </a:pPr>
            <a:endParaRPr lang="en-US" dirty="0"/>
          </a:p>
        </p:txBody>
      </p:sp>
      <p:sp>
        <p:nvSpPr>
          <p:cNvPr id="5" name="Content Placeholder 4"/>
          <p:cNvSpPr>
            <a:spLocks noGrp="1"/>
          </p:cNvSpPr>
          <p:nvPr>
            <p:ph sz="half" idx="2"/>
          </p:nvPr>
        </p:nvSpPr>
        <p:spPr>
          <a:xfrm>
            <a:off x="4648200" y="1676400"/>
            <a:ext cx="4343400" cy="3200399"/>
          </a:xfrm>
        </p:spPr>
        <p:txBody>
          <a:bodyPr>
            <a:normAutofit fontScale="47500" lnSpcReduction="20000"/>
          </a:bodyPr>
          <a:lstStyle/>
          <a:p>
            <a:pPr>
              <a:lnSpc>
                <a:spcPct val="170000"/>
              </a:lnSpc>
            </a:pPr>
            <a:r>
              <a:rPr lang="en-US" sz="3600" b="1" u="sng" dirty="0">
                <a:latin typeface="Comic Sans MS" pitchFamily="66" charset="0"/>
              </a:rPr>
              <a:t>China Syndrome</a:t>
            </a:r>
          </a:p>
          <a:p>
            <a:pPr>
              <a:lnSpc>
                <a:spcPct val="170000"/>
              </a:lnSpc>
            </a:pPr>
            <a:r>
              <a:rPr lang="en-US" sz="3600" b="1" dirty="0">
                <a:latin typeface="Comic Sans MS" pitchFamily="66" charset="0"/>
              </a:rPr>
              <a:t>- a loss of coolant accident- After 45 sec, the core 	temperature will rise to 1480 degrees C. </a:t>
            </a:r>
          </a:p>
          <a:p>
            <a:pPr>
              <a:lnSpc>
                <a:spcPct val="170000"/>
              </a:lnSpc>
            </a:pPr>
            <a:r>
              <a:rPr lang="en-US" sz="3600" b="1" dirty="0">
                <a:latin typeface="Comic Sans MS" pitchFamily="66" charset="0"/>
              </a:rPr>
              <a:t> It can react to produce 	 </a:t>
            </a:r>
          </a:p>
          <a:p>
            <a:pPr>
              <a:lnSpc>
                <a:spcPct val="170000"/>
              </a:lnSpc>
            </a:pPr>
            <a:r>
              <a:rPr lang="en-US" sz="3600" b="1" dirty="0">
                <a:latin typeface="Comic Sans MS" pitchFamily="66" charset="0"/>
              </a:rPr>
              <a:t>Hydrogen gas -explosive.</a:t>
            </a:r>
            <a:r>
              <a:rPr lang="en-US" sz="2800" b="1" dirty="0">
                <a:latin typeface="Comic Sans MS" pitchFamily="66" charset="0"/>
              </a:rPr>
              <a:t> </a:t>
            </a:r>
            <a:r>
              <a:rPr lang="en-US" b="1" u="sng" dirty="0">
                <a:latin typeface="Comic Sans MS" pitchFamily="66" charset="0"/>
              </a:rPr>
              <a:t>  </a:t>
            </a:r>
          </a:p>
        </p:txBody>
      </p:sp>
      <p:sp>
        <p:nvSpPr>
          <p:cNvPr id="6" name="Rectangle 5"/>
          <p:cNvSpPr/>
          <p:nvPr/>
        </p:nvSpPr>
        <p:spPr>
          <a:xfrm>
            <a:off x="1219200" y="4724400"/>
            <a:ext cx="6934200" cy="1697068"/>
          </a:xfrm>
          <a:prstGeom prst="rect">
            <a:avLst/>
          </a:prstGeom>
        </p:spPr>
        <p:txBody>
          <a:bodyPr wrap="square">
            <a:spAutoFit/>
          </a:bodyPr>
          <a:lstStyle/>
          <a:p>
            <a:pPr algn="ctr">
              <a:lnSpc>
                <a:spcPct val="150000"/>
              </a:lnSpc>
            </a:pPr>
            <a:r>
              <a:rPr lang="en-US" sz="2400" b="1" dirty="0" smtClean="0">
                <a:latin typeface="Calibri" pitchFamily="34" charset="0"/>
                <a:cs typeface="Calibri" pitchFamily="34" charset="0"/>
              </a:rPr>
              <a:t>Fear-</a:t>
            </a:r>
          </a:p>
          <a:p>
            <a:pPr algn="ctr">
              <a:lnSpc>
                <a:spcPct val="150000"/>
              </a:lnSpc>
            </a:pPr>
            <a:r>
              <a:rPr lang="en-US" sz="2400" b="1" dirty="0" smtClean="0">
                <a:latin typeface="Calibri" pitchFamily="34" charset="0"/>
                <a:cs typeface="Calibri" pitchFamily="34" charset="0"/>
              </a:rPr>
              <a:t> A MAJOR NUCLEAR ACCIDENT ANYWHERE IS A NUCLEAR ACCIDENT EVERYWHERE</a:t>
            </a:r>
            <a:endParaRPr lang="en-US" sz="2400" b="1" dirty="0">
              <a:latin typeface="Calibri" pitchFamily="34" charset="0"/>
              <a:cs typeface="Calibri" pitchFamily="34" charset="0"/>
            </a:endParaRPr>
          </a:p>
        </p:txBody>
      </p:sp>
    </p:spTree>
    <p:extLst>
      <p:ext uri="{BB962C8B-B14F-4D97-AF65-F5344CB8AC3E}">
        <p14:creationId xmlns:p14="http://schemas.microsoft.com/office/powerpoint/2010/main" val="37020562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p:txBody>
          <a:bodyPr/>
          <a:lstStyle/>
          <a:p>
            <a:r>
              <a:rPr lang="en-US" b="1" u="sng" dirty="0" smtClean="0">
                <a:latin typeface="Comic Sans MS" pitchFamily="66" charset="0"/>
              </a:rPr>
              <a:t>3 Mile Island</a:t>
            </a:r>
          </a:p>
        </p:txBody>
      </p:sp>
      <p:sp>
        <p:nvSpPr>
          <p:cNvPr id="90115" name="Rectangle 3"/>
          <p:cNvSpPr>
            <a:spLocks noGrp="1" noChangeArrowheads="1"/>
          </p:cNvSpPr>
          <p:nvPr>
            <p:ph sz="half" idx="1"/>
          </p:nvPr>
        </p:nvSpPr>
        <p:spPr/>
        <p:txBody>
          <a:bodyPr>
            <a:normAutofit fontScale="55000" lnSpcReduction="20000"/>
          </a:bodyPr>
          <a:lstStyle/>
          <a:p>
            <a:pPr>
              <a:lnSpc>
                <a:spcPct val="170000"/>
              </a:lnSpc>
            </a:pPr>
            <a:r>
              <a:rPr lang="en-US" sz="4200" b="1" dirty="0">
                <a:latin typeface="Calibri" pitchFamily="34" charset="0"/>
                <a:cs typeface="Calibri" pitchFamily="34" charset="0"/>
              </a:rPr>
              <a:t>human error, blocked valves, broken pumps- </a:t>
            </a:r>
          </a:p>
          <a:p>
            <a:pPr>
              <a:lnSpc>
                <a:spcPct val="170000"/>
              </a:lnSpc>
            </a:pPr>
            <a:r>
              <a:rPr lang="en-US" sz="4200" b="1" dirty="0">
                <a:latin typeface="Calibri" pitchFamily="34" charset="0"/>
                <a:cs typeface="Calibri" pitchFamily="34" charset="0"/>
              </a:rPr>
              <a:t>The reactor was partially uncovered &amp; 50 % melted.  Unknown amounts of radiation escaped.  </a:t>
            </a:r>
          </a:p>
          <a:p>
            <a:pPr>
              <a:lnSpc>
                <a:spcPct val="170000"/>
              </a:lnSpc>
            </a:pPr>
            <a:r>
              <a:rPr lang="en-US" sz="4200" b="1" dirty="0">
                <a:latin typeface="Calibri" pitchFamily="34" charset="0"/>
                <a:cs typeface="Calibri" pitchFamily="34" charset="0"/>
              </a:rPr>
              <a:t>50,000 were evacuated</a:t>
            </a:r>
            <a:r>
              <a:rPr lang="en-US" sz="4200" b="1" dirty="0" smtClean="0">
                <a:latin typeface="Calibri" pitchFamily="34" charset="0"/>
                <a:cs typeface="Calibri" pitchFamily="34" charset="0"/>
              </a:rPr>
              <a:t>.</a:t>
            </a:r>
            <a:endParaRPr lang="en-US" sz="2800" b="1" dirty="0" smtClean="0">
              <a:latin typeface="Calibri" pitchFamily="34" charset="0"/>
              <a:cs typeface="Calibri" pitchFamily="34" charset="0"/>
            </a:endParaRPr>
          </a:p>
        </p:txBody>
      </p:sp>
      <p:sp>
        <p:nvSpPr>
          <p:cNvPr id="2" name="Content Placeholder 1"/>
          <p:cNvSpPr>
            <a:spLocks noGrp="1"/>
          </p:cNvSpPr>
          <p:nvPr>
            <p:ph sz="half" idx="2"/>
          </p:nvPr>
        </p:nvSpPr>
        <p:spPr/>
        <p:txBody>
          <a:bodyPr>
            <a:normAutofit fontScale="55000" lnSpcReduction="20000"/>
          </a:bodyPr>
          <a:lstStyle/>
          <a:p>
            <a:pPr>
              <a:lnSpc>
                <a:spcPct val="170000"/>
              </a:lnSpc>
            </a:pPr>
            <a:r>
              <a:rPr lang="en-US" sz="3600" b="1" dirty="0">
                <a:latin typeface="Calibri" pitchFamily="34" charset="0"/>
                <a:cs typeface="Calibri" pitchFamily="34" charset="0"/>
              </a:rPr>
              <a:t>The Nuclear Regulatory Commission (NRC) required </a:t>
            </a:r>
            <a:r>
              <a:rPr lang="en-US" sz="4400" b="1" u="sng" dirty="0">
                <a:latin typeface="Calibri" pitchFamily="34" charset="0"/>
                <a:cs typeface="Calibri" pitchFamily="34" charset="0"/>
              </a:rPr>
              <a:t>300</a:t>
            </a:r>
            <a:r>
              <a:rPr lang="en-US" sz="3600" b="1" dirty="0">
                <a:latin typeface="Calibri" pitchFamily="34" charset="0"/>
                <a:cs typeface="Calibri" pitchFamily="34" charset="0"/>
              </a:rPr>
              <a:t> safety improvements to nuclear reactors after the incident</a:t>
            </a:r>
            <a:r>
              <a:rPr lang="en-US" sz="1800" b="1" dirty="0">
                <a:latin typeface="Comic Sans MS" pitchFamily="66" charset="0"/>
              </a:rPr>
              <a:t/>
            </a:r>
            <a:br>
              <a:rPr lang="en-US" sz="1800" b="1" dirty="0">
                <a:latin typeface="Comic Sans MS" pitchFamily="66" charset="0"/>
              </a:rPr>
            </a:br>
            <a:endParaRPr lang="en-US" dirty="0"/>
          </a:p>
        </p:txBody>
      </p:sp>
    </p:spTree>
    <p:extLst>
      <p:ext uri="{BB962C8B-B14F-4D97-AF65-F5344CB8AC3E}">
        <p14:creationId xmlns:p14="http://schemas.microsoft.com/office/powerpoint/2010/main" val="8360839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685800" y="609600"/>
            <a:ext cx="3505200" cy="609600"/>
          </a:xfrm>
        </p:spPr>
        <p:txBody>
          <a:bodyPr>
            <a:normAutofit fontScale="90000"/>
          </a:bodyPr>
          <a:lstStyle/>
          <a:p>
            <a:r>
              <a:rPr lang="en-US" sz="4800" b="0" dirty="0" smtClean="0"/>
              <a:t>Leaks-</a:t>
            </a:r>
          </a:p>
        </p:txBody>
      </p:sp>
      <p:sp>
        <p:nvSpPr>
          <p:cNvPr id="47107" name="Rectangle 3"/>
          <p:cNvSpPr>
            <a:spLocks noGrp="1" noChangeArrowheads="1"/>
          </p:cNvSpPr>
          <p:nvPr>
            <p:ph sz="half" idx="1"/>
          </p:nvPr>
        </p:nvSpPr>
        <p:spPr>
          <a:xfrm>
            <a:off x="457200" y="1272388"/>
            <a:ext cx="3657600" cy="3302903"/>
          </a:xfrm>
        </p:spPr>
        <p:txBody>
          <a:bodyPr>
            <a:normAutofit fontScale="62500" lnSpcReduction="20000"/>
          </a:bodyPr>
          <a:lstStyle/>
          <a:p>
            <a:pPr>
              <a:lnSpc>
                <a:spcPct val="160000"/>
              </a:lnSpc>
            </a:pPr>
            <a:r>
              <a:rPr lang="en-US" sz="3600" b="0" dirty="0" smtClean="0"/>
              <a:t>From Weapons Plants- Hanford, WA &amp; Savannah River</a:t>
            </a:r>
          </a:p>
          <a:p>
            <a:pPr>
              <a:lnSpc>
                <a:spcPct val="160000"/>
              </a:lnSpc>
            </a:pPr>
            <a:r>
              <a:rPr lang="en-US" sz="3600" b="0" dirty="0" smtClean="0"/>
              <a:t>3 Mile Island Nuclear Power</a:t>
            </a:r>
          </a:p>
          <a:p>
            <a:pPr>
              <a:lnSpc>
                <a:spcPct val="160000"/>
              </a:lnSpc>
            </a:pPr>
            <a:r>
              <a:rPr lang="en-US" sz="3600" b="0" dirty="0" smtClean="0"/>
              <a:t>Chernobyl</a:t>
            </a:r>
            <a:r>
              <a:rPr lang="en-US" dirty="0" smtClean="0">
                <a:solidFill>
                  <a:srgbClr val="008080"/>
                </a:solidFill>
              </a:rPr>
              <a:t> </a:t>
            </a:r>
            <a:r>
              <a:rPr lang="en-US" dirty="0" smtClean="0"/>
              <a:t>   </a:t>
            </a:r>
          </a:p>
        </p:txBody>
      </p:sp>
      <p:sp>
        <p:nvSpPr>
          <p:cNvPr id="47108" name="Rectangle 4"/>
          <p:cNvSpPr>
            <a:spLocks noGrp="1" noChangeArrowheads="1"/>
          </p:cNvSpPr>
          <p:nvPr>
            <p:ph sz="half" idx="2"/>
          </p:nvPr>
        </p:nvSpPr>
        <p:spPr>
          <a:xfrm>
            <a:off x="3505200" y="3505200"/>
            <a:ext cx="5334000" cy="3002125"/>
          </a:xfrm>
        </p:spPr>
        <p:txBody>
          <a:bodyPr>
            <a:normAutofit fontScale="62500" lnSpcReduction="20000"/>
          </a:bodyPr>
          <a:lstStyle/>
          <a:p>
            <a:pPr>
              <a:lnSpc>
                <a:spcPct val="170000"/>
              </a:lnSpc>
            </a:pPr>
            <a:r>
              <a:rPr lang="en-US" sz="3300" b="1" dirty="0"/>
              <a:t>Insects radioactive, but don’t let it bug you.  </a:t>
            </a:r>
            <a:r>
              <a:rPr lang="en-US" sz="1500" b="1" dirty="0"/>
              <a:t>Times Picayune- Oct, 22, 1998</a:t>
            </a:r>
            <a:endParaRPr lang="en-US" sz="3300" b="1" dirty="0"/>
          </a:p>
          <a:p>
            <a:pPr>
              <a:lnSpc>
                <a:spcPct val="170000"/>
              </a:lnSpc>
            </a:pPr>
            <a:r>
              <a:rPr lang="en-US" dirty="0"/>
              <a:t>Washington state- close to Hanover Nuclear power plant</a:t>
            </a:r>
          </a:p>
          <a:p>
            <a:pPr>
              <a:lnSpc>
                <a:spcPct val="170000"/>
              </a:lnSpc>
            </a:pPr>
            <a:r>
              <a:rPr lang="en-US" dirty="0"/>
              <a:t>officials claim radioactivity is slight &amp; no threat</a:t>
            </a:r>
          </a:p>
          <a:p>
            <a:pPr>
              <a:lnSpc>
                <a:spcPct val="170000"/>
              </a:lnSpc>
            </a:pPr>
            <a:r>
              <a:rPr lang="en-US" dirty="0"/>
              <a:t>ants, flying insects, tumble weeds, flies, gnats</a:t>
            </a:r>
          </a:p>
          <a:p>
            <a:pPr>
              <a:lnSpc>
                <a:spcPct val="170000"/>
              </a:lnSpc>
            </a:pPr>
            <a:r>
              <a:rPr lang="en-US" dirty="0"/>
              <a:t>might indicate an increase in radioactivity in soil or ground water (claim it is from radioactive garbage)</a:t>
            </a:r>
          </a:p>
          <a:p>
            <a:pPr>
              <a:lnSpc>
                <a:spcPct val="170000"/>
              </a:lnSpc>
            </a:pPr>
            <a:endParaRPr lang="en-US" dirty="0" smtClean="0"/>
          </a:p>
        </p:txBody>
      </p:sp>
      <p:pic>
        <p:nvPicPr>
          <p:cNvPr id="47109" name="Picture 5" descr="Funky2"/>
          <p:cNvPicPr>
            <a:picLocks noChangeAspect="1" noChangeArrowheads="1"/>
          </p:cNvPicPr>
          <p:nvPr/>
        </p:nvPicPr>
        <p:blipFill>
          <a:blip r:embed="rId3" cstate="print"/>
          <a:srcRect/>
          <a:stretch>
            <a:fillRect/>
          </a:stretch>
        </p:blipFill>
        <p:spPr bwMode="auto">
          <a:xfrm>
            <a:off x="914400" y="4575291"/>
            <a:ext cx="2057400" cy="2275860"/>
          </a:xfrm>
          <a:prstGeom prst="rect">
            <a:avLst/>
          </a:prstGeom>
          <a:noFill/>
          <a:ln w="9525">
            <a:noFill/>
            <a:miter lim="800000"/>
            <a:headEnd/>
            <a:tailEnd/>
          </a:ln>
        </p:spPr>
      </p:pic>
      <p:pic>
        <p:nvPicPr>
          <p:cNvPr id="6" name="Picture 2" descr="~AUT0225"/>
          <p:cNvPicPr>
            <a:picLocks noChangeAspect="1" noChangeArrowheads="1"/>
          </p:cNvPicPr>
          <p:nvPr/>
        </p:nvPicPr>
        <p:blipFill>
          <a:blip r:embed="rId4" cstate="print"/>
          <a:srcRect/>
          <a:stretch>
            <a:fillRect/>
          </a:stretch>
        </p:blipFill>
        <p:spPr bwMode="auto">
          <a:xfrm>
            <a:off x="4114800" y="27398"/>
            <a:ext cx="5029200" cy="3154892"/>
          </a:xfrm>
          <a:prstGeom prst="rect">
            <a:avLst/>
          </a:prstGeom>
          <a:noFill/>
          <a:ln w="9525">
            <a:noFill/>
            <a:miter lim="800000"/>
            <a:headEnd/>
            <a:tailEnd/>
          </a:ln>
          <a:effectLst/>
        </p:spPr>
      </p:pic>
    </p:spTree>
    <p:extLst>
      <p:ext uri="{BB962C8B-B14F-4D97-AF65-F5344CB8AC3E}">
        <p14:creationId xmlns:p14="http://schemas.microsoft.com/office/powerpoint/2010/main" val="209013247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a:xfrm>
            <a:off x="6096000" y="609600"/>
            <a:ext cx="2743200" cy="1143000"/>
          </a:xfrm>
        </p:spPr>
        <p:txBody>
          <a:bodyPr>
            <a:normAutofit fontScale="90000"/>
          </a:bodyPr>
          <a:lstStyle/>
          <a:p>
            <a:r>
              <a:rPr lang="en-US" sz="4000" b="1" dirty="0" smtClean="0">
                <a:latin typeface="Comic Sans MS" pitchFamily="66" charset="0"/>
              </a:rPr>
              <a:t>Chernobyl- </a:t>
            </a:r>
            <a:r>
              <a:rPr lang="en-US" b="1" dirty="0" smtClean="0">
                <a:latin typeface="Comic Sans MS" pitchFamily="66" charset="0"/>
              </a:rPr>
              <a:t>1986</a:t>
            </a:r>
          </a:p>
        </p:txBody>
      </p:sp>
      <p:sp>
        <p:nvSpPr>
          <p:cNvPr id="77827" name="Rectangle 3"/>
          <p:cNvSpPr>
            <a:spLocks noGrp="1" noChangeArrowheads="1"/>
          </p:cNvSpPr>
          <p:nvPr>
            <p:ph idx="1"/>
          </p:nvPr>
        </p:nvSpPr>
        <p:spPr>
          <a:xfrm>
            <a:off x="5257800" y="1981200"/>
            <a:ext cx="3429000" cy="4144963"/>
          </a:xfrm>
        </p:spPr>
        <p:txBody>
          <a:bodyPr>
            <a:normAutofit lnSpcReduction="10000"/>
          </a:bodyPr>
          <a:lstStyle/>
          <a:p>
            <a:r>
              <a:rPr lang="en-US" b="1" dirty="0" smtClean="0">
                <a:latin typeface="Comic Sans MS" pitchFamily="66" charset="0"/>
              </a:rPr>
              <a:t>A massive explosion blasted tons of hazardous materials high into the air</a:t>
            </a:r>
          </a:p>
          <a:p>
            <a:r>
              <a:rPr lang="en-US" b="1" dirty="0" smtClean="0">
                <a:latin typeface="Comic Sans MS" pitchFamily="66" charset="0"/>
              </a:rPr>
              <a:t>By 1994 it caused 8,000 premature deaths      </a:t>
            </a:r>
          </a:p>
        </p:txBody>
      </p:sp>
      <p:pic>
        <p:nvPicPr>
          <p:cNvPr id="77828" name="Picture 5" descr="C:\DOCUME~1\D\LOCALS~1\Temp\~AUT0040.bmp"/>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87216"/>
            <a:ext cx="2581275" cy="3171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4038600"/>
            <a:ext cx="3614737" cy="27210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2743200" y="345281"/>
            <a:ext cx="2514600" cy="3693319"/>
          </a:xfrm>
          <a:prstGeom prst="rect">
            <a:avLst/>
          </a:prstGeom>
        </p:spPr>
        <p:txBody>
          <a:bodyPr wrap="square">
            <a:spAutoFit/>
          </a:bodyPr>
          <a:lstStyle/>
          <a:p>
            <a:r>
              <a:rPr lang="en-US" dirty="0"/>
              <a:t>One of the great failures of Chernobyl was that the government of the Soviet Union did not immediately take steps to protect the public, especially the vulnerable—children and pregnant mothers—from potential radioactive fallout.</a:t>
            </a:r>
          </a:p>
        </p:txBody>
      </p:sp>
    </p:spTree>
    <p:extLst>
      <p:ext uri="{BB962C8B-B14F-4D97-AF65-F5344CB8AC3E}">
        <p14:creationId xmlns:p14="http://schemas.microsoft.com/office/powerpoint/2010/main" val="106841139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0"/>
            <a:ext cx="6953250" cy="45075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4535235"/>
            <a:ext cx="6953250" cy="18391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547991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1"/>
          <p:cNvGrpSpPr>
            <a:grpSpLocks/>
          </p:cNvGrpSpPr>
          <p:nvPr/>
        </p:nvGrpSpPr>
        <p:grpSpPr bwMode="auto">
          <a:xfrm>
            <a:off x="2505075" y="1455738"/>
            <a:ext cx="2250" cy="2486"/>
            <a:chOff x="0" y="0"/>
            <a:chExt cx="2250" cy="2486"/>
          </a:xfrm>
        </p:grpSpPr>
        <p:sp>
          <p:nvSpPr>
            <p:cNvPr id="3080" name="Rectangle 8"/>
            <p:cNvSpPr>
              <a:spLocks noChangeArrowheads="1"/>
            </p:cNvSpPr>
            <p:nvPr/>
          </p:nvSpPr>
          <p:spPr bwMode="auto">
            <a:xfrm>
              <a:off x="0" y="0"/>
              <a:ext cx="0" cy="0"/>
            </a:xfrm>
            <a:prstGeom prst="rect">
              <a:avLst/>
            </a:prstGeom>
            <a:noFill/>
            <a:ln w="9525">
              <a:noFill/>
              <a:miter lim="800000"/>
              <a:headEnd/>
              <a:tailEnd/>
            </a:ln>
            <a:effectLst/>
          </p:spPr>
          <p:txBody>
            <a:bodyPr>
              <a:spAutoFit/>
            </a:bodyPr>
            <a:lstStyle/>
            <a:p>
              <a:endParaRPr lang="en-US" dirty="0"/>
            </a:p>
          </p:txBody>
        </p:sp>
        <p:sp>
          <p:nvSpPr>
            <p:cNvPr id="3081" name="Rectangle 9"/>
            <p:cNvSpPr>
              <a:spLocks noChangeArrowheads="1"/>
            </p:cNvSpPr>
            <p:nvPr/>
          </p:nvSpPr>
          <p:spPr bwMode="auto">
            <a:xfrm>
              <a:off x="0" y="0"/>
              <a:ext cx="2250" cy="2486"/>
            </a:xfrm>
            <a:prstGeom prst="rect">
              <a:avLst/>
            </a:prstGeom>
            <a:noFill/>
            <a:ln w="9525">
              <a:noFill/>
              <a:miter lim="800000"/>
              <a:headEnd/>
              <a:tailEnd/>
            </a:ln>
            <a:effectLst/>
          </p:spPr>
          <p:txBody>
            <a:bodyPr/>
            <a:lstStyle/>
            <a:p>
              <a:pPr algn="ctr"/>
              <a:r>
                <a:rPr lang="en-US" sz="900" dirty="0" smtClean="0">
                  <a:latin typeface="Arial" charset="0"/>
                  <a:cs typeface="Arial" charset="0"/>
                </a:rPr>
                <a:t>  </a:t>
              </a:r>
              <a:r>
                <a:rPr lang="en-US" sz="24400" dirty="0" smtClean="0">
                  <a:latin typeface="Arial" charset="0"/>
                  <a:cs typeface="Arial" charset="0"/>
                </a:rPr>
                <a:t> </a:t>
              </a:r>
              <a:r>
                <a:rPr lang="en-US" sz="900" dirty="0" smtClean="0">
                  <a:latin typeface="Arial" charset="0"/>
                  <a:cs typeface="Arial" charset="0"/>
                </a:rPr>
                <a:t>                                                                                                                             </a:t>
              </a:r>
              <a:endParaRPr lang="en-US" sz="900" dirty="0">
                <a:latin typeface="Arial" charset="0"/>
                <a:cs typeface="Arial" charset="0"/>
              </a:endParaRPr>
            </a:p>
          </p:txBody>
        </p:sp>
      </p:grpSp>
      <p:pic>
        <p:nvPicPr>
          <p:cNvPr id="3082" name="Picture 10" descr="laser1"/>
          <p:cNvPicPr>
            <a:picLocks noChangeAspect="1" noChangeArrowheads="1"/>
          </p:cNvPicPr>
          <p:nvPr/>
        </p:nvPicPr>
        <p:blipFill>
          <a:blip r:embed="rId2" cstate="print"/>
          <a:srcRect/>
          <a:stretch>
            <a:fillRect/>
          </a:stretch>
        </p:blipFill>
        <p:spPr bwMode="auto">
          <a:xfrm>
            <a:off x="5118370" y="2133600"/>
            <a:ext cx="3695700" cy="3579813"/>
          </a:xfrm>
          <a:prstGeom prst="rect">
            <a:avLst/>
          </a:prstGeom>
          <a:noFill/>
        </p:spPr>
      </p:pic>
      <p:sp>
        <p:nvSpPr>
          <p:cNvPr id="6" name="Title 5"/>
          <p:cNvSpPr>
            <a:spLocks noGrp="1"/>
          </p:cNvSpPr>
          <p:nvPr>
            <p:ph type="ctrTitle"/>
          </p:nvPr>
        </p:nvSpPr>
        <p:spPr>
          <a:xfrm>
            <a:off x="304800" y="543824"/>
            <a:ext cx="7851648" cy="1828800"/>
          </a:xfrm>
        </p:spPr>
        <p:txBody>
          <a:bodyPr>
            <a:noAutofit/>
          </a:bodyPr>
          <a:lstStyle/>
          <a:p>
            <a:pPr marL="609600" indent="-609600"/>
            <a:r>
              <a:rPr lang="en-US" sz="3600" dirty="0">
                <a:cs typeface="Times New Roman" pitchFamily="18" charset="0"/>
              </a:rPr>
              <a:t>An </a:t>
            </a:r>
            <a:r>
              <a:rPr lang="en-US" sz="3600" dirty="0">
                <a:cs typeface="Times New Roman" pitchFamily="18" charset="0"/>
                <a:hlinkClick r:id="rId3"/>
              </a:rPr>
              <a:t>atom</a:t>
            </a:r>
            <a:r>
              <a:rPr lang="en-US" sz="3600" dirty="0">
                <a:cs typeface="Times New Roman" pitchFamily="18" charset="0"/>
              </a:rPr>
              <a:t> consists of a nucleus surrounded by </a:t>
            </a:r>
            <a:r>
              <a:rPr lang="en-US" sz="3600" u="sng" dirty="0">
                <a:cs typeface="Times New Roman" pitchFamily="18" charset="0"/>
              </a:rPr>
              <a:t>electrons</a:t>
            </a:r>
            <a:r>
              <a:rPr lang="en-US" sz="3600" dirty="0">
                <a:cs typeface="Times New Roman" pitchFamily="18" charset="0"/>
              </a:rPr>
              <a:t>.</a:t>
            </a:r>
            <a:br>
              <a:rPr lang="en-US" sz="3600" dirty="0">
                <a:cs typeface="Times New Roman" pitchFamily="18" charset="0"/>
              </a:rPr>
            </a:br>
            <a:endParaRPr lang="en-US" sz="3600" dirty="0"/>
          </a:p>
        </p:txBody>
      </p:sp>
      <p:sp>
        <p:nvSpPr>
          <p:cNvPr id="7" name="Subtitle 6"/>
          <p:cNvSpPr>
            <a:spLocks noGrp="1"/>
          </p:cNvSpPr>
          <p:nvPr>
            <p:ph type="subTitle" idx="1"/>
          </p:nvPr>
        </p:nvSpPr>
        <p:spPr>
          <a:xfrm>
            <a:off x="533400" y="1905000"/>
            <a:ext cx="4584970" cy="4876799"/>
          </a:xfrm>
        </p:spPr>
        <p:txBody>
          <a:bodyPr>
            <a:normAutofit fontScale="62500" lnSpcReduction="20000"/>
          </a:bodyPr>
          <a:lstStyle/>
          <a:p>
            <a:pPr>
              <a:lnSpc>
                <a:spcPct val="170000"/>
              </a:lnSpc>
            </a:pPr>
            <a:r>
              <a:rPr lang="en-US" sz="2800" dirty="0">
                <a:cs typeface="Times New Roman" pitchFamily="18" charset="0"/>
              </a:rPr>
              <a:t>The electrons are </a:t>
            </a:r>
            <a:r>
              <a:rPr lang="en-US" sz="2800" u="sng" dirty="0">
                <a:cs typeface="Times New Roman" pitchFamily="18" charset="0"/>
              </a:rPr>
              <a:t>negatively</a:t>
            </a:r>
            <a:r>
              <a:rPr lang="en-US" sz="2800" dirty="0">
                <a:cs typeface="Times New Roman" pitchFamily="18" charset="0"/>
              </a:rPr>
              <a:t> charged. The atom is held in place by an electric force of attraction between the positively charged </a:t>
            </a:r>
            <a:r>
              <a:rPr lang="en-US" sz="2800" u="sng" dirty="0">
                <a:cs typeface="Times New Roman" pitchFamily="18" charset="0"/>
              </a:rPr>
              <a:t>protons</a:t>
            </a:r>
            <a:r>
              <a:rPr lang="en-US" sz="2800" dirty="0">
                <a:cs typeface="Times New Roman" pitchFamily="18" charset="0"/>
              </a:rPr>
              <a:t> and negatively charged electrons</a:t>
            </a:r>
            <a:r>
              <a:rPr lang="en-US" sz="2800" dirty="0" smtClean="0">
                <a:cs typeface="Times New Roman" pitchFamily="18" charset="0"/>
              </a:rPr>
              <a:t>.</a:t>
            </a:r>
          </a:p>
          <a:p>
            <a:pPr>
              <a:lnSpc>
                <a:spcPct val="170000"/>
              </a:lnSpc>
            </a:pPr>
            <a:r>
              <a:rPr lang="en-US" sz="2800" dirty="0">
                <a:cs typeface="Times New Roman" pitchFamily="18" charset="0"/>
              </a:rPr>
              <a:t>A positively charged electron is called a </a:t>
            </a:r>
            <a:r>
              <a:rPr lang="en-US" sz="2800" b="1" u="sng" dirty="0">
                <a:cs typeface="Times New Roman" pitchFamily="18" charset="0"/>
              </a:rPr>
              <a:t>positron</a:t>
            </a:r>
            <a:r>
              <a:rPr lang="en-US" sz="2800" dirty="0">
                <a:cs typeface="Times New Roman" pitchFamily="18" charset="0"/>
              </a:rPr>
              <a:t> and can be found in beta radiation. A positron is also known as an </a:t>
            </a:r>
            <a:r>
              <a:rPr lang="en-US" sz="2800" b="1" u="sng" dirty="0">
                <a:cs typeface="Times New Roman" pitchFamily="18" charset="0"/>
              </a:rPr>
              <a:t>antiparticle</a:t>
            </a:r>
            <a:r>
              <a:rPr lang="en-US" sz="2800" dirty="0">
                <a:cs typeface="Times New Roman" pitchFamily="18" charset="0"/>
              </a:rPr>
              <a:t> or a particle of </a:t>
            </a:r>
            <a:r>
              <a:rPr lang="en-US" sz="2800" b="1" u="sng" dirty="0">
                <a:cs typeface="Times New Roman" pitchFamily="18" charset="0"/>
              </a:rPr>
              <a:t>antimatter</a:t>
            </a:r>
            <a:r>
              <a:rPr lang="en-US" sz="2800" dirty="0">
                <a:cs typeface="Times New Roman" pitchFamily="18" charset="0"/>
              </a:rPr>
              <a:t>.</a:t>
            </a:r>
            <a:endParaRPr lang="en-US" sz="2800" dirty="0"/>
          </a:p>
          <a:p>
            <a:pPr>
              <a:lnSpc>
                <a:spcPct val="170000"/>
              </a:lnSpc>
            </a:pPr>
            <a:r>
              <a:rPr lang="en-US" sz="2800" dirty="0">
                <a:cs typeface="Times New Roman" pitchFamily="18" charset="0"/>
              </a:rPr>
              <a:t/>
            </a:r>
            <a:br>
              <a:rPr lang="en-US" sz="2800" dirty="0">
                <a:cs typeface="Times New Roman" pitchFamily="18" charset="0"/>
              </a:rPr>
            </a:br>
            <a:endParaRPr lang="en-US" dirty="0"/>
          </a:p>
        </p:txBody>
      </p:sp>
    </p:spTree>
    <p:extLst>
      <p:ext uri="{BB962C8B-B14F-4D97-AF65-F5344CB8AC3E}">
        <p14:creationId xmlns:p14="http://schemas.microsoft.com/office/powerpoint/2010/main" val="178300093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762000"/>
            <a:ext cx="8229600" cy="1066800"/>
          </a:xfrm>
        </p:spPr>
        <p:txBody>
          <a:bodyPr>
            <a:normAutofit/>
          </a:bodyPr>
          <a:lstStyle/>
          <a:p>
            <a:r>
              <a:rPr lang="en-US" sz="2800" dirty="0" smtClean="0"/>
              <a:t>Cesium 137 is man made and does not occur naturally in nature.</a:t>
            </a:r>
            <a:endParaRPr lang="en-US" sz="2800" dirty="0"/>
          </a:p>
        </p:txBody>
      </p:sp>
      <p:sp>
        <p:nvSpPr>
          <p:cNvPr id="3" name="Content Placeholder 2"/>
          <p:cNvSpPr>
            <a:spLocks noGrp="1"/>
          </p:cNvSpPr>
          <p:nvPr>
            <p:ph idx="1"/>
          </p:nvPr>
        </p:nvSpPr>
        <p:spPr>
          <a:xfrm>
            <a:off x="457200" y="1828800"/>
            <a:ext cx="8229600" cy="4745736"/>
          </a:xfrm>
        </p:spPr>
        <p:txBody>
          <a:bodyPr>
            <a:normAutofit/>
          </a:bodyPr>
          <a:lstStyle/>
          <a:p>
            <a:pPr>
              <a:lnSpc>
                <a:spcPct val="150000"/>
              </a:lnSpc>
            </a:pPr>
            <a:r>
              <a:rPr lang="en-US" sz="2400" dirty="0">
                <a:latin typeface="Berlin Sans FB" panose="020E0602020502020306" pitchFamily="34" charset="0"/>
              </a:rPr>
              <a:t>The March 2011 tsunami off Japan flooded the Fukushima Dai-Ichi nuclear plant, causing radiation-contaminated water to spill into the Pacific. Airborne radiation was detected in milk and rainwater in the U.S. soon afterward. But things move much more slowly in the ocean</a:t>
            </a:r>
            <a:r>
              <a:rPr lang="en-US" sz="2400" dirty="0" smtClean="0">
                <a:latin typeface="Berlin Sans FB" panose="020E0602020502020306" pitchFamily="34" charset="0"/>
              </a:rPr>
              <a:t>.</a:t>
            </a:r>
          </a:p>
          <a:p>
            <a:pPr>
              <a:lnSpc>
                <a:spcPct val="150000"/>
              </a:lnSpc>
            </a:pPr>
            <a:endParaRPr lang="en-US" sz="2400" dirty="0" smtClean="0">
              <a:latin typeface="Berlin Sans FB" panose="020E0602020502020306" pitchFamily="34" charset="0"/>
            </a:endParaRPr>
          </a:p>
          <a:p>
            <a:pPr>
              <a:lnSpc>
                <a:spcPct val="150000"/>
              </a:lnSpc>
            </a:pPr>
            <a:r>
              <a:rPr lang="en-US" sz="1400" dirty="0">
                <a:hlinkClick r:id="rId2"/>
              </a:rPr>
              <a:t>http://</a:t>
            </a:r>
            <a:r>
              <a:rPr lang="en-US" sz="1400" dirty="0" smtClean="0">
                <a:hlinkClick r:id="rId2"/>
              </a:rPr>
              <a:t>www.scmp.com/news/asia/article/1443158/japanese-investigator-says-lessons-fukushima-disaster-ignored</a:t>
            </a:r>
            <a:endParaRPr lang="en-US" sz="1400" dirty="0" smtClean="0"/>
          </a:p>
          <a:p>
            <a:pPr>
              <a:lnSpc>
                <a:spcPct val="150000"/>
              </a:lnSpc>
            </a:pPr>
            <a:endParaRPr lang="en-US" sz="2400" dirty="0">
              <a:latin typeface="Berlin Sans FB" panose="020E0602020502020306" pitchFamily="34" charset="0"/>
            </a:endParaRPr>
          </a:p>
        </p:txBody>
      </p:sp>
    </p:spTree>
    <p:extLst>
      <p:ext uri="{BB962C8B-B14F-4D97-AF65-F5344CB8AC3E}">
        <p14:creationId xmlns:p14="http://schemas.microsoft.com/office/powerpoint/2010/main" val="28414930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Fukishima</a:t>
            </a:r>
            <a:r>
              <a:rPr lang="en-US" dirty="0" smtClean="0"/>
              <a:t> Japan- </a:t>
            </a:r>
            <a:r>
              <a:rPr lang="en-US" sz="3600" dirty="0" smtClean="0"/>
              <a:t>An earthquake caused a tidal wave that led to reactor damage.</a:t>
            </a:r>
            <a:endParaRPr lang="en-US" sz="3600" dirty="0"/>
          </a:p>
        </p:txBody>
      </p:sp>
      <p:sp>
        <p:nvSpPr>
          <p:cNvPr id="3" name="Content Placeholder 2"/>
          <p:cNvSpPr>
            <a:spLocks noGrp="1"/>
          </p:cNvSpPr>
          <p:nvPr>
            <p:ph idx="1"/>
          </p:nvPr>
        </p:nvSpPr>
        <p:spPr/>
        <p:txBody>
          <a:bodyPr/>
          <a:lstStyle/>
          <a:p>
            <a:r>
              <a:rPr lang="en-US" dirty="0">
                <a:hlinkClick r:id="rId2"/>
              </a:rPr>
              <a:t>http://</a:t>
            </a:r>
            <a:r>
              <a:rPr lang="en-US" dirty="0" smtClean="0">
                <a:hlinkClick r:id="rId2"/>
              </a:rPr>
              <a:t>www.ne.anl.gov/jp/fukushima-facts-and-myths.shtml</a:t>
            </a:r>
            <a:r>
              <a:rPr lang="en-US" dirty="0" smtClean="0"/>
              <a:t> </a:t>
            </a:r>
          </a:p>
          <a:p>
            <a:endParaRPr lang="en-US" dirty="0"/>
          </a:p>
          <a:p>
            <a:r>
              <a:rPr lang="en-US" dirty="0" smtClean="0"/>
              <a:t>BBC ghost town/dead zone video 2014</a:t>
            </a:r>
          </a:p>
          <a:p>
            <a:r>
              <a:rPr lang="en-US" dirty="0">
                <a:hlinkClick r:id="rId3"/>
              </a:rPr>
              <a:t>http://www.bbc.com/news/world-asia-26524772</a:t>
            </a:r>
            <a:endParaRPr lang="en-US" dirty="0"/>
          </a:p>
        </p:txBody>
      </p:sp>
    </p:spTree>
    <p:extLst>
      <p:ext uri="{BB962C8B-B14F-4D97-AF65-F5344CB8AC3E}">
        <p14:creationId xmlns:p14="http://schemas.microsoft.com/office/powerpoint/2010/main" val="10032369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457200" y="609600"/>
            <a:ext cx="4038600" cy="1600200"/>
          </a:xfrm>
        </p:spPr>
        <p:txBody>
          <a:bodyPr>
            <a:normAutofit/>
          </a:bodyPr>
          <a:lstStyle/>
          <a:p>
            <a:r>
              <a:rPr lang="en-US" sz="4400" b="1" dirty="0" smtClean="0">
                <a:latin typeface="Comic Sans MS" pitchFamily="66" charset="0"/>
              </a:rPr>
              <a:t>Types of  nuclear waste</a:t>
            </a:r>
            <a:endParaRPr lang="en-US" sz="6000" b="1" dirty="0" smtClean="0">
              <a:latin typeface="Comic Sans MS" pitchFamily="66" charset="0"/>
            </a:endParaRPr>
          </a:p>
        </p:txBody>
      </p:sp>
      <p:sp>
        <p:nvSpPr>
          <p:cNvPr id="70659" name="Rectangle 3"/>
          <p:cNvSpPr>
            <a:spLocks noGrp="1" noChangeArrowheads="1"/>
          </p:cNvSpPr>
          <p:nvPr>
            <p:ph sz="half" idx="1"/>
          </p:nvPr>
        </p:nvSpPr>
        <p:spPr/>
        <p:txBody>
          <a:bodyPr>
            <a:normAutofit fontScale="70000" lnSpcReduction="20000"/>
          </a:bodyPr>
          <a:lstStyle/>
          <a:p>
            <a:pPr>
              <a:lnSpc>
                <a:spcPct val="160000"/>
              </a:lnSpc>
            </a:pPr>
            <a:r>
              <a:rPr lang="en-US" sz="3200" b="1" u="sng" dirty="0" smtClean="0">
                <a:latin typeface="Comic Sans MS" pitchFamily="66" charset="0"/>
              </a:rPr>
              <a:t>low level</a:t>
            </a:r>
            <a:r>
              <a:rPr lang="en-US" sz="3200" b="1" dirty="0" smtClean="0">
                <a:latin typeface="Comic Sans MS" pitchFamily="66" charset="0"/>
              </a:rPr>
              <a:t> – slightly contaminated- clothing</a:t>
            </a:r>
          </a:p>
          <a:p>
            <a:pPr>
              <a:lnSpc>
                <a:spcPct val="170000"/>
              </a:lnSpc>
              <a:buFontTx/>
              <a:buNone/>
            </a:pPr>
            <a:r>
              <a:rPr lang="en-US" sz="3200" b="1" u="sng" dirty="0" smtClean="0">
                <a:latin typeface="Comic Sans MS" pitchFamily="66" charset="0"/>
              </a:rPr>
              <a:t>high level</a:t>
            </a:r>
            <a:r>
              <a:rPr lang="en-US" sz="3200" b="1" dirty="0" smtClean="0">
                <a:latin typeface="Comic Sans MS" pitchFamily="66" charset="0"/>
              </a:rPr>
              <a:t>- spent reactor fuel rods</a:t>
            </a:r>
          </a:p>
          <a:p>
            <a:pPr>
              <a:lnSpc>
                <a:spcPct val="170000"/>
              </a:lnSpc>
              <a:buFontTx/>
              <a:buNone/>
            </a:pPr>
            <a:r>
              <a:rPr lang="en-US" sz="3200" b="1" dirty="0" smtClean="0">
                <a:latin typeface="Comic Sans MS" pitchFamily="66" charset="0"/>
              </a:rPr>
              <a:t>disposal </a:t>
            </a:r>
            <a:r>
              <a:rPr lang="en-US" sz="3200" b="1" dirty="0">
                <a:latin typeface="Comic Sans MS" pitchFamily="66" charset="0"/>
              </a:rPr>
              <a:t>of radioactive wastes and thermal pollution </a:t>
            </a:r>
            <a:r>
              <a:rPr lang="en-US" sz="3200" b="1" dirty="0" smtClean="0">
                <a:latin typeface="Comic Sans MS" pitchFamily="66" charset="0"/>
              </a:rPr>
              <a:t>are </a:t>
            </a:r>
            <a:r>
              <a:rPr lang="en-US" sz="3200" b="1" dirty="0">
                <a:latin typeface="Comic Sans MS" pitchFamily="66" charset="0"/>
              </a:rPr>
              <a:t>unsolved problems.   </a:t>
            </a:r>
            <a:endParaRPr lang="en-US" sz="1400" b="1" dirty="0">
              <a:latin typeface="Comic Sans MS" pitchFamily="66" charset="0"/>
            </a:endParaRPr>
          </a:p>
          <a:p>
            <a:pPr>
              <a:lnSpc>
                <a:spcPct val="160000"/>
              </a:lnSpc>
            </a:pPr>
            <a:endParaRPr lang="en-US" sz="3200" b="1" dirty="0" smtClean="0">
              <a:latin typeface="Comic Sans MS" pitchFamily="66" charset="0"/>
            </a:endParaRPr>
          </a:p>
          <a:p>
            <a:pPr>
              <a:lnSpc>
                <a:spcPct val="160000"/>
              </a:lnSpc>
            </a:pPr>
            <a:endParaRPr lang="en-US" sz="3200" b="1" dirty="0" smtClean="0">
              <a:latin typeface="Comic Sans MS" pitchFamily="66" charset="0"/>
            </a:endParaRPr>
          </a:p>
        </p:txBody>
      </p:sp>
      <p:sp>
        <p:nvSpPr>
          <p:cNvPr id="2" name="Content Placeholder 1"/>
          <p:cNvSpPr>
            <a:spLocks noGrp="1"/>
          </p:cNvSpPr>
          <p:nvPr>
            <p:ph sz="half" idx="2"/>
          </p:nvPr>
        </p:nvSpPr>
        <p:spPr>
          <a:xfrm>
            <a:off x="4495800" y="762000"/>
            <a:ext cx="4419600" cy="3733801"/>
          </a:xfrm>
        </p:spPr>
        <p:txBody>
          <a:bodyPr>
            <a:noAutofit/>
          </a:bodyPr>
          <a:lstStyle/>
          <a:p>
            <a:pPr>
              <a:lnSpc>
                <a:spcPct val="170000"/>
              </a:lnSpc>
            </a:pPr>
            <a:r>
              <a:rPr lang="en-US" sz="1200" b="1" dirty="0">
                <a:latin typeface="Comic Sans MS" pitchFamily="66" charset="0"/>
              </a:rPr>
              <a:t>Nuclear Waste </a:t>
            </a:r>
            <a:endParaRPr lang="en-US" sz="1200" b="1" dirty="0" smtClean="0">
              <a:latin typeface="Comic Sans MS" pitchFamily="66" charset="0"/>
            </a:endParaRPr>
          </a:p>
          <a:p>
            <a:pPr>
              <a:lnSpc>
                <a:spcPct val="170000"/>
              </a:lnSpc>
            </a:pPr>
            <a:r>
              <a:rPr lang="en-US" sz="1200" b="1" dirty="0" smtClean="0">
                <a:latin typeface="Comic Sans MS" pitchFamily="66" charset="0"/>
              </a:rPr>
              <a:t>no </a:t>
            </a:r>
            <a:r>
              <a:rPr lang="en-US" sz="1200" b="1" dirty="0">
                <a:latin typeface="Comic Sans MS" pitchFamily="66" charset="0"/>
              </a:rPr>
              <a:t>safe method of long term disposal and no permanent disposal site in the U.S.</a:t>
            </a:r>
          </a:p>
          <a:p>
            <a:pPr>
              <a:lnSpc>
                <a:spcPct val="170000"/>
              </a:lnSpc>
            </a:pPr>
            <a:r>
              <a:rPr lang="en-US" sz="1200" b="1" dirty="0">
                <a:latin typeface="Comic Sans MS" pitchFamily="66" charset="0"/>
              </a:rPr>
              <a:t>used to produce nuclear weapons</a:t>
            </a:r>
          </a:p>
          <a:p>
            <a:pPr>
              <a:lnSpc>
                <a:spcPct val="170000"/>
              </a:lnSpc>
            </a:pPr>
            <a:r>
              <a:rPr lang="en-US" sz="1200" b="1" dirty="0">
                <a:latin typeface="Comic Sans MS" pitchFamily="66" charset="0"/>
              </a:rPr>
              <a:t> we purchase it from other countries.</a:t>
            </a:r>
            <a:endParaRPr lang="en-US" sz="1000" b="1" dirty="0">
              <a:latin typeface="Comic Sans MS" pitchFamily="66" charset="0"/>
            </a:endParaRPr>
          </a:p>
          <a:p>
            <a:pPr>
              <a:lnSpc>
                <a:spcPct val="170000"/>
              </a:lnSpc>
            </a:pPr>
            <a:r>
              <a:rPr lang="en-US" sz="1200" b="1" dirty="0" smtClean="0">
                <a:latin typeface="Comic Sans MS" pitchFamily="66" charset="0"/>
              </a:rPr>
              <a:t>Spent </a:t>
            </a:r>
            <a:r>
              <a:rPr lang="en-US" sz="1200" b="1" dirty="0">
                <a:latin typeface="Comic Sans MS" pitchFamily="66" charset="0"/>
              </a:rPr>
              <a:t>fuel rods removed from nuclear cores are stored in on-site </a:t>
            </a:r>
            <a:r>
              <a:rPr lang="en-US" sz="1200" b="1" dirty="0" smtClean="0">
                <a:latin typeface="Comic Sans MS" pitchFamily="66" charset="0"/>
              </a:rPr>
              <a:t>pools</a:t>
            </a:r>
          </a:p>
          <a:p>
            <a:pPr>
              <a:lnSpc>
                <a:spcPct val="170000"/>
              </a:lnSpc>
            </a:pPr>
            <a:endParaRPr lang="en-US" sz="1200" b="1" dirty="0">
              <a:latin typeface="Comic Sans MS" pitchFamily="66" charset="0"/>
            </a:endParaRPr>
          </a:p>
          <a:p>
            <a:pPr>
              <a:lnSpc>
                <a:spcPct val="170000"/>
              </a:lnSpc>
            </a:pPr>
            <a:r>
              <a:rPr lang="en-US" sz="1200" b="1" dirty="0">
                <a:latin typeface="Comic Sans MS" pitchFamily="66" charset="0"/>
              </a:rPr>
              <a:t>Outdoor Cement Casks store spent nuclear rods- built to withstand missiles, earthquakes, etc.</a:t>
            </a:r>
            <a:br>
              <a:rPr lang="en-US" sz="1200" b="1" dirty="0">
                <a:latin typeface="Comic Sans MS" pitchFamily="66" charset="0"/>
              </a:rPr>
            </a:br>
            <a:r>
              <a:rPr lang="en-US" sz="1200" b="1" dirty="0">
                <a:latin typeface="Comic Sans MS" pitchFamily="66" charset="0"/>
              </a:rPr>
              <a:t>Dry Cask storage-25 tons for 10,000 years</a:t>
            </a:r>
            <a:endParaRPr lang="en-US" sz="1200" dirty="0"/>
          </a:p>
          <a:p>
            <a:pPr>
              <a:lnSpc>
                <a:spcPct val="170000"/>
              </a:lnSpc>
            </a:pPr>
            <a:endParaRPr lang="en-US" sz="1200" dirty="0"/>
          </a:p>
        </p:txBody>
      </p:sp>
      <p:pic>
        <p:nvPicPr>
          <p:cNvPr id="5" name="Picture 4" descr="C:\DOCUME~1\D\LOCALS~1\Temp\~AUT0041.bmp"/>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15285" y="4678724"/>
            <a:ext cx="1773716" cy="213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89001" y="5102586"/>
            <a:ext cx="3154999" cy="1709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5436901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r>
              <a:rPr lang="en-US" b="1" u="sng" dirty="0" smtClean="0">
                <a:latin typeface="Comic Sans MS" pitchFamily="66" charset="0"/>
              </a:rPr>
              <a:t>Atomic Bombs</a:t>
            </a:r>
          </a:p>
        </p:txBody>
      </p:sp>
      <p:sp>
        <p:nvSpPr>
          <p:cNvPr id="93187" name="Rectangle 3"/>
          <p:cNvSpPr>
            <a:spLocks noGrp="1" noChangeArrowheads="1"/>
          </p:cNvSpPr>
          <p:nvPr>
            <p:ph idx="1"/>
          </p:nvPr>
        </p:nvSpPr>
        <p:spPr/>
        <p:txBody>
          <a:bodyPr>
            <a:normAutofit fontScale="85000" lnSpcReduction="10000"/>
          </a:bodyPr>
          <a:lstStyle/>
          <a:p>
            <a:pPr>
              <a:lnSpc>
                <a:spcPct val="150000"/>
              </a:lnSpc>
            </a:pPr>
            <a:r>
              <a:rPr lang="en-US" sz="2800" b="1" dirty="0" smtClean="0">
                <a:latin typeface="Comic Sans MS" pitchFamily="66" charset="0"/>
              </a:rPr>
              <a:t>uncontrolled release of nuclear energy</a:t>
            </a:r>
          </a:p>
          <a:p>
            <a:pPr>
              <a:lnSpc>
                <a:spcPct val="150000"/>
              </a:lnSpc>
            </a:pPr>
            <a:r>
              <a:rPr lang="en-US" sz="2800" b="1" dirty="0" smtClean="0">
                <a:latin typeface="Comic Sans MS" pitchFamily="66" charset="0"/>
              </a:rPr>
              <a:t> ceases when all fissionable nuclear material is used up.</a:t>
            </a:r>
          </a:p>
          <a:p>
            <a:pPr>
              <a:lnSpc>
                <a:spcPct val="150000"/>
              </a:lnSpc>
            </a:pPr>
            <a:r>
              <a:rPr lang="en-US" sz="2800" b="1" dirty="0" smtClean="0">
                <a:latin typeface="Comic Sans MS" pitchFamily="66" charset="0"/>
              </a:rPr>
              <a:t>1945-1</a:t>
            </a:r>
            <a:r>
              <a:rPr lang="en-US" sz="2800" b="1" baseline="30000" dirty="0" smtClean="0">
                <a:latin typeface="Comic Sans MS" pitchFamily="66" charset="0"/>
              </a:rPr>
              <a:t>st</a:t>
            </a:r>
            <a:r>
              <a:rPr lang="en-US" sz="2800" b="1" dirty="0" smtClean="0">
                <a:latin typeface="Comic Sans MS" pitchFamily="66" charset="0"/>
              </a:rPr>
              <a:t> bomb test &amp; Hiroshima – Fission reaction</a:t>
            </a:r>
          </a:p>
          <a:p>
            <a:pPr>
              <a:lnSpc>
                <a:spcPct val="150000"/>
              </a:lnSpc>
            </a:pPr>
            <a:r>
              <a:rPr lang="en-US" sz="2800" b="1" dirty="0" smtClean="0">
                <a:latin typeface="Comic Sans MS" pitchFamily="66" charset="0"/>
              </a:rPr>
              <a:t>Nagasaki-killed over 200,000 </a:t>
            </a:r>
          </a:p>
          <a:p>
            <a:pPr>
              <a:lnSpc>
                <a:spcPct val="150000"/>
              </a:lnSpc>
            </a:pPr>
            <a:r>
              <a:rPr lang="en-US" sz="2800" b="1" dirty="0" smtClean="0">
                <a:latin typeface="Comic Sans MS" pitchFamily="66" charset="0"/>
              </a:rPr>
              <a:t>testing-atomic veterans/ships </a:t>
            </a:r>
          </a:p>
          <a:p>
            <a:pPr>
              <a:lnSpc>
                <a:spcPct val="150000"/>
              </a:lnSpc>
            </a:pPr>
            <a:r>
              <a:rPr lang="en-US" sz="2800" b="1" dirty="0">
                <a:latin typeface="Comic Sans MS" pitchFamily="66" charset="0"/>
                <a:hlinkClick r:id="rId3"/>
              </a:rPr>
              <a:t>http://</a:t>
            </a:r>
            <a:r>
              <a:rPr lang="en-US" sz="2800" b="1" dirty="0" smtClean="0">
                <a:latin typeface="Comic Sans MS" pitchFamily="66" charset="0"/>
                <a:hlinkClick r:id="rId3"/>
              </a:rPr>
              <a:t>www.youtube.com/watch?v=yjiWBkiBZQU</a:t>
            </a:r>
            <a:r>
              <a:rPr lang="en-US" sz="2800" b="1" dirty="0" smtClean="0">
                <a:latin typeface="Comic Sans MS" pitchFamily="66" charset="0"/>
              </a:rPr>
              <a:t>  </a:t>
            </a:r>
            <a:endParaRPr lang="en-US" sz="2000" b="1" dirty="0" smtClean="0">
              <a:latin typeface="Comic Sans MS" pitchFamily="66" charset="0"/>
            </a:endParaRPr>
          </a:p>
        </p:txBody>
      </p:sp>
    </p:spTree>
    <p:extLst>
      <p:ext uri="{BB962C8B-B14F-4D97-AF65-F5344CB8AC3E}">
        <p14:creationId xmlns:p14="http://schemas.microsoft.com/office/powerpoint/2010/main" val="163909164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AUT0220"/>
          <p:cNvPicPr>
            <a:picLocks noChangeAspect="1" noChangeArrowheads="1"/>
          </p:cNvPicPr>
          <p:nvPr/>
        </p:nvPicPr>
        <p:blipFill>
          <a:blip r:embed="rId3" cstate="print"/>
          <a:srcRect/>
          <a:stretch>
            <a:fillRect/>
          </a:stretch>
        </p:blipFill>
        <p:spPr bwMode="auto">
          <a:xfrm>
            <a:off x="5867400" y="381000"/>
            <a:ext cx="2913063" cy="2247900"/>
          </a:xfrm>
          <a:prstGeom prst="rect">
            <a:avLst/>
          </a:prstGeom>
          <a:noFill/>
          <a:ln w="9525">
            <a:noFill/>
            <a:miter lim="800000"/>
            <a:headEnd/>
            <a:tailEnd/>
          </a:ln>
          <a:effectLst/>
        </p:spPr>
      </p:pic>
      <p:sp>
        <p:nvSpPr>
          <p:cNvPr id="39939" name="Rectangle 3"/>
          <p:cNvSpPr>
            <a:spLocks noGrp="1" noChangeArrowheads="1"/>
          </p:cNvSpPr>
          <p:nvPr>
            <p:ph type="title"/>
          </p:nvPr>
        </p:nvSpPr>
        <p:spPr>
          <a:xfrm>
            <a:off x="2209800" y="1752600"/>
            <a:ext cx="3581400" cy="609600"/>
          </a:xfrm>
        </p:spPr>
        <p:txBody>
          <a:bodyPr>
            <a:normAutofit fontScale="90000"/>
          </a:bodyPr>
          <a:lstStyle/>
          <a:p>
            <a:r>
              <a:rPr lang="en-US" sz="3600" dirty="0" smtClean="0"/>
              <a:t>Atomic Blast</a:t>
            </a:r>
          </a:p>
        </p:txBody>
      </p:sp>
      <p:sp>
        <p:nvSpPr>
          <p:cNvPr id="39940" name="Rectangle 4"/>
          <p:cNvSpPr>
            <a:spLocks noGrp="1" noChangeArrowheads="1"/>
          </p:cNvSpPr>
          <p:nvPr>
            <p:ph idx="1"/>
          </p:nvPr>
        </p:nvSpPr>
        <p:spPr>
          <a:xfrm>
            <a:off x="5029200" y="2590800"/>
            <a:ext cx="3886200" cy="1676400"/>
          </a:xfrm>
        </p:spPr>
        <p:txBody>
          <a:bodyPr>
            <a:normAutofit fontScale="92500" lnSpcReduction="20000"/>
          </a:bodyPr>
          <a:lstStyle/>
          <a:p>
            <a:pPr>
              <a:lnSpc>
                <a:spcPct val="150000"/>
              </a:lnSpc>
            </a:pPr>
            <a:r>
              <a:rPr lang="en-US" sz="2000" dirty="0" smtClean="0"/>
              <a:t>Heat rays cast a permanent shadow of a bridge rail</a:t>
            </a:r>
          </a:p>
          <a:p>
            <a:pPr>
              <a:lnSpc>
                <a:spcPct val="150000"/>
              </a:lnSpc>
            </a:pPr>
            <a:r>
              <a:rPr lang="en-US" sz="2000" dirty="0" smtClean="0"/>
              <a:t>Person’s shadow left behind where they were sitting</a:t>
            </a:r>
          </a:p>
        </p:txBody>
      </p:sp>
      <p:pic>
        <p:nvPicPr>
          <p:cNvPr id="39941" name="Picture 5" descr="~AUT0221"/>
          <p:cNvPicPr>
            <a:picLocks noChangeAspect="1" noChangeArrowheads="1"/>
          </p:cNvPicPr>
          <p:nvPr/>
        </p:nvPicPr>
        <p:blipFill>
          <a:blip r:embed="rId4" cstate="print"/>
          <a:srcRect/>
          <a:stretch>
            <a:fillRect/>
          </a:stretch>
        </p:blipFill>
        <p:spPr bwMode="auto">
          <a:xfrm>
            <a:off x="5638800" y="4267200"/>
            <a:ext cx="2997200" cy="2368550"/>
          </a:xfrm>
          <a:prstGeom prst="rect">
            <a:avLst/>
          </a:prstGeom>
          <a:noFill/>
          <a:ln w="9525">
            <a:noFill/>
            <a:miter lim="800000"/>
            <a:headEnd/>
            <a:tailEnd/>
          </a:ln>
          <a:effectLst/>
        </p:spPr>
      </p:pic>
      <p:pic>
        <p:nvPicPr>
          <p:cNvPr id="39942" name="Picture 6" descr="~AUT0222"/>
          <p:cNvPicPr>
            <a:picLocks noChangeAspect="1" noChangeArrowheads="1"/>
          </p:cNvPicPr>
          <p:nvPr/>
        </p:nvPicPr>
        <p:blipFill>
          <a:blip r:embed="rId5" cstate="print"/>
          <a:srcRect/>
          <a:stretch>
            <a:fillRect/>
          </a:stretch>
        </p:blipFill>
        <p:spPr bwMode="auto">
          <a:xfrm>
            <a:off x="0" y="2590800"/>
            <a:ext cx="4953000" cy="1773238"/>
          </a:xfrm>
          <a:prstGeom prst="rect">
            <a:avLst/>
          </a:prstGeom>
          <a:noFill/>
          <a:ln w="9525">
            <a:noFill/>
            <a:miter lim="800000"/>
            <a:headEnd/>
            <a:tailEnd/>
          </a:ln>
          <a:effectLst/>
        </p:spPr>
      </p:pic>
      <p:pic>
        <p:nvPicPr>
          <p:cNvPr id="39943" name="Picture 7" descr="~AUT0223"/>
          <p:cNvPicPr>
            <a:picLocks noChangeAspect="1" noChangeArrowheads="1"/>
          </p:cNvPicPr>
          <p:nvPr/>
        </p:nvPicPr>
        <p:blipFill>
          <a:blip r:embed="rId6" cstate="print"/>
          <a:srcRect/>
          <a:stretch>
            <a:fillRect/>
          </a:stretch>
        </p:blipFill>
        <p:spPr bwMode="auto">
          <a:xfrm>
            <a:off x="0" y="4343400"/>
            <a:ext cx="5105400" cy="1681163"/>
          </a:xfrm>
          <a:prstGeom prst="rect">
            <a:avLst/>
          </a:prstGeom>
          <a:noFill/>
          <a:ln w="9525">
            <a:noFill/>
            <a:miter lim="800000"/>
            <a:headEnd/>
            <a:tailEnd/>
          </a:ln>
          <a:effectLst/>
        </p:spPr>
      </p:pic>
      <p:sp>
        <p:nvSpPr>
          <p:cNvPr id="39944" name="Rectangle 8"/>
          <p:cNvSpPr>
            <a:spLocks noChangeArrowheads="1"/>
          </p:cNvSpPr>
          <p:nvPr/>
        </p:nvSpPr>
        <p:spPr bwMode="auto">
          <a:xfrm>
            <a:off x="0" y="6172200"/>
            <a:ext cx="4800600" cy="457200"/>
          </a:xfrm>
          <a:prstGeom prst="rect">
            <a:avLst/>
          </a:prstGeom>
          <a:noFill/>
          <a:ln w="9525">
            <a:noFill/>
            <a:miter lim="800000"/>
            <a:headEnd/>
            <a:tailEnd/>
          </a:ln>
          <a:effectLst/>
        </p:spPr>
        <p:txBody>
          <a:bodyPr anchor="ctr"/>
          <a:lstStyle/>
          <a:p>
            <a:pPr algn="ctr"/>
            <a:r>
              <a:rPr lang="en-US" sz="4000" b="1" dirty="0">
                <a:solidFill>
                  <a:schemeClr val="tx2"/>
                </a:solidFill>
                <a:latin typeface="Trebuchet MS" pitchFamily="34" charset="0"/>
              </a:rPr>
              <a:t>Hiroshima, Japan</a:t>
            </a:r>
          </a:p>
        </p:txBody>
      </p:sp>
      <p:pic>
        <p:nvPicPr>
          <p:cNvPr id="39945" name="Picture 9" descr="human shadow hiroshima"/>
          <p:cNvPicPr>
            <a:picLocks noChangeAspect="1" noChangeArrowheads="1"/>
          </p:cNvPicPr>
          <p:nvPr/>
        </p:nvPicPr>
        <p:blipFill>
          <a:blip r:embed="rId7" cstate="print"/>
          <a:srcRect/>
          <a:stretch>
            <a:fillRect/>
          </a:stretch>
        </p:blipFill>
        <p:spPr bwMode="auto">
          <a:xfrm>
            <a:off x="0" y="0"/>
            <a:ext cx="2103438" cy="2590800"/>
          </a:xfrm>
          <a:prstGeom prst="rect">
            <a:avLst/>
          </a:prstGeom>
          <a:noFill/>
          <a:ln w="9525">
            <a:noFill/>
            <a:miter lim="800000"/>
            <a:headEnd/>
            <a:tailEnd/>
          </a:ln>
        </p:spPr>
      </p:pic>
    </p:spTree>
    <p:extLst>
      <p:ext uri="{BB962C8B-B14F-4D97-AF65-F5344CB8AC3E}">
        <p14:creationId xmlns:p14="http://schemas.microsoft.com/office/powerpoint/2010/main" val="337827768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exphouse"/>
          <p:cNvPicPr>
            <a:picLocks noChangeAspect="1" noChangeArrowheads="1" noCrop="1"/>
          </p:cNvPicPr>
          <p:nvPr/>
        </p:nvPicPr>
        <p:blipFill>
          <a:blip r:embed="rId3" cstate="print"/>
          <a:srcRect/>
          <a:stretch>
            <a:fillRect/>
          </a:stretch>
        </p:blipFill>
        <p:spPr bwMode="auto">
          <a:xfrm>
            <a:off x="3962400" y="0"/>
            <a:ext cx="5181600" cy="3886200"/>
          </a:xfrm>
          <a:prstGeom prst="rect">
            <a:avLst/>
          </a:prstGeom>
          <a:noFill/>
          <a:ln w="9525">
            <a:noFill/>
            <a:miter lim="800000"/>
            <a:headEnd/>
            <a:tailEnd/>
          </a:ln>
        </p:spPr>
      </p:pic>
      <p:sp>
        <p:nvSpPr>
          <p:cNvPr id="44035" name="Rectangle 3"/>
          <p:cNvSpPr>
            <a:spLocks noGrp="1" noChangeArrowheads="1"/>
          </p:cNvSpPr>
          <p:nvPr>
            <p:ph type="title"/>
          </p:nvPr>
        </p:nvSpPr>
        <p:spPr>
          <a:xfrm>
            <a:off x="1143000" y="381000"/>
            <a:ext cx="2971800" cy="914400"/>
          </a:xfrm>
        </p:spPr>
        <p:txBody>
          <a:bodyPr>
            <a:normAutofit/>
          </a:bodyPr>
          <a:lstStyle/>
          <a:p>
            <a:r>
              <a:rPr lang="en-US" sz="3600" b="0" dirty="0" smtClean="0"/>
              <a:t>Atomic Blast</a:t>
            </a:r>
          </a:p>
        </p:txBody>
      </p:sp>
      <p:sp>
        <p:nvSpPr>
          <p:cNvPr id="44036" name="Rectangle 4"/>
          <p:cNvSpPr>
            <a:spLocks noGrp="1" noChangeArrowheads="1"/>
          </p:cNvSpPr>
          <p:nvPr>
            <p:ph sz="half" idx="1"/>
          </p:nvPr>
        </p:nvSpPr>
        <p:spPr>
          <a:xfrm>
            <a:off x="381000" y="1752600"/>
            <a:ext cx="3581400" cy="4343400"/>
          </a:xfrm>
        </p:spPr>
        <p:txBody>
          <a:bodyPr>
            <a:noAutofit/>
          </a:bodyPr>
          <a:lstStyle/>
          <a:p>
            <a:pPr>
              <a:lnSpc>
                <a:spcPct val="170000"/>
              </a:lnSpc>
            </a:pPr>
            <a:r>
              <a:rPr lang="en-US" sz="1800" b="0" dirty="0" smtClean="0">
                <a:latin typeface="Tahoma" pitchFamily="34" charset="0"/>
              </a:rPr>
              <a:t>Temp several million </a:t>
            </a:r>
            <a:r>
              <a:rPr lang="en-US" sz="1800" b="0" baseline="30000" dirty="0" smtClean="0">
                <a:latin typeface="Tahoma" pitchFamily="34" charset="0"/>
              </a:rPr>
              <a:t>o</a:t>
            </a:r>
            <a:r>
              <a:rPr lang="en-US" sz="1800" b="0" dirty="0" smtClean="0">
                <a:latin typeface="Tahoma" pitchFamily="34" charset="0"/>
              </a:rPr>
              <a:t> C</a:t>
            </a:r>
          </a:p>
          <a:p>
            <a:pPr>
              <a:lnSpc>
                <a:spcPct val="170000"/>
              </a:lnSpc>
            </a:pPr>
            <a:r>
              <a:rPr lang="en-US" sz="1800" b="0" dirty="0" smtClean="0">
                <a:latin typeface="Tahoma" pitchFamily="34" charset="0"/>
              </a:rPr>
              <a:t>heat- 3 sec (1.5 miles-clothes spontaneously combust, wood burns from the inside out</a:t>
            </a:r>
          </a:p>
          <a:p>
            <a:pPr>
              <a:lnSpc>
                <a:spcPct val="170000"/>
              </a:lnSpc>
            </a:pPr>
            <a:r>
              <a:rPr lang="en-US" sz="1800" b="0" dirty="0" smtClean="0">
                <a:latin typeface="Tahoma" pitchFamily="34" charset="0"/>
              </a:rPr>
              <a:t>Pressure (Shock wave)</a:t>
            </a:r>
          </a:p>
          <a:p>
            <a:pPr>
              <a:lnSpc>
                <a:spcPct val="170000"/>
              </a:lnSpc>
            </a:pPr>
            <a:r>
              <a:rPr lang="en-US" sz="1800" b="0" dirty="0" smtClean="0">
                <a:latin typeface="Tahoma" pitchFamily="34" charset="0"/>
              </a:rPr>
              <a:t>Vacuum</a:t>
            </a:r>
          </a:p>
          <a:p>
            <a:pPr>
              <a:lnSpc>
                <a:spcPct val="170000"/>
              </a:lnSpc>
            </a:pPr>
            <a:r>
              <a:rPr lang="en-US" sz="1800" dirty="0">
                <a:latin typeface="Tahoma" pitchFamily="34" charset="0"/>
              </a:rPr>
              <a:t>Depends on if it is an air blast or on the surface</a:t>
            </a:r>
          </a:p>
          <a:p>
            <a:pPr>
              <a:lnSpc>
                <a:spcPct val="170000"/>
              </a:lnSpc>
            </a:pPr>
            <a:endParaRPr lang="en-US" sz="1800" b="0" dirty="0" smtClean="0">
              <a:latin typeface="Tahoma" pitchFamily="34" charset="0"/>
            </a:endParaRPr>
          </a:p>
        </p:txBody>
      </p:sp>
      <p:sp>
        <p:nvSpPr>
          <p:cNvPr id="44037" name="Rectangle 5"/>
          <p:cNvSpPr>
            <a:spLocks noGrp="1" noChangeArrowheads="1"/>
          </p:cNvSpPr>
          <p:nvPr>
            <p:ph sz="half" idx="2"/>
          </p:nvPr>
        </p:nvSpPr>
        <p:spPr>
          <a:xfrm>
            <a:off x="3962400" y="4068566"/>
            <a:ext cx="2590800" cy="2560834"/>
          </a:xfrm>
        </p:spPr>
        <p:txBody>
          <a:bodyPr>
            <a:normAutofit fontScale="85000" lnSpcReduction="10000"/>
          </a:bodyPr>
          <a:lstStyle/>
          <a:p>
            <a:pPr>
              <a:lnSpc>
                <a:spcPct val="150000"/>
              </a:lnSpc>
            </a:pPr>
            <a:r>
              <a:rPr lang="en-US" dirty="0"/>
              <a:t>Duck &amp; </a:t>
            </a:r>
            <a:r>
              <a:rPr lang="en-US" dirty="0" smtClean="0"/>
              <a:t>Cover Drills </a:t>
            </a:r>
          </a:p>
          <a:p>
            <a:pPr>
              <a:lnSpc>
                <a:spcPct val="150000"/>
              </a:lnSpc>
            </a:pPr>
            <a:r>
              <a:rPr lang="en-US" dirty="0" smtClean="0"/>
              <a:t>run  </a:t>
            </a:r>
            <a:r>
              <a:rPr lang="en-US" dirty="0"/>
              <a:t>in the 1960’s in school in the U.S.</a:t>
            </a:r>
            <a:br>
              <a:rPr lang="en-US" dirty="0"/>
            </a:br>
            <a:r>
              <a:rPr lang="en-US" dirty="0"/>
              <a:t>Bay of Pigs</a:t>
            </a:r>
            <a:br>
              <a:rPr lang="en-US" dirty="0"/>
            </a:br>
            <a:r>
              <a:rPr lang="en-US" dirty="0"/>
              <a:t>(Cuban Crisis)</a:t>
            </a:r>
            <a:endParaRPr lang="en-US" dirty="0" smtClean="0"/>
          </a:p>
        </p:txBody>
      </p:sp>
      <p:pic>
        <p:nvPicPr>
          <p:cNvPr id="6" name="Picture 4" descr="duck &amp; cover drill"/>
          <p:cNvPicPr>
            <a:picLocks noChangeAspect="1" noChangeArrowheads="1"/>
          </p:cNvPicPr>
          <p:nvPr/>
        </p:nvPicPr>
        <p:blipFill>
          <a:blip r:embed="rId4" cstate="print"/>
          <a:srcRect/>
          <a:stretch>
            <a:fillRect/>
          </a:stretch>
        </p:blipFill>
        <p:spPr bwMode="auto">
          <a:xfrm>
            <a:off x="6705600" y="4038600"/>
            <a:ext cx="2362200" cy="2326481"/>
          </a:xfrm>
          <a:prstGeom prst="rect">
            <a:avLst/>
          </a:prstGeom>
          <a:noFill/>
          <a:ln w="9525">
            <a:noFill/>
            <a:miter lim="800000"/>
            <a:headEnd/>
            <a:tailEnd/>
          </a:ln>
        </p:spPr>
      </p:pic>
    </p:spTree>
    <p:extLst>
      <p:ext uri="{BB962C8B-B14F-4D97-AF65-F5344CB8AC3E}">
        <p14:creationId xmlns:p14="http://schemas.microsoft.com/office/powerpoint/2010/main" val="19515802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mapi131nts"/>
          <p:cNvPicPr>
            <a:picLocks noChangeAspect="1" noChangeArrowheads="1"/>
          </p:cNvPicPr>
          <p:nvPr/>
        </p:nvPicPr>
        <p:blipFill>
          <a:blip r:embed="rId3" cstate="print"/>
          <a:srcRect/>
          <a:stretch>
            <a:fillRect/>
          </a:stretch>
        </p:blipFill>
        <p:spPr bwMode="auto">
          <a:xfrm>
            <a:off x="0" y="0"/>
            <a:ext cx="6019800" cy="4646613"/>
          </a:xfrm>
          <a:prstGeom prst="rect">
            <a:avLst/>
          </a:prstGeom>
          <a:noFill/>
          <a:ln w="9525">
            <a:noFill/>
            <a:miter lim="800000"/>
            <a:headEnd/>
            <a:tailEnd/>
          </a:ln>
        </p:spPr>
      </p:pic>
      <p:pic>
        <p:nvPicPr>
          <p:cNvPr id="49155" name="Picture 3" descr="~AUT0027"/>
          <p:cNvPicPr>
            <a:picLocks noChangeAspect="1" noChangeArrowheads="1"/>
          </p:cNvPicPr>
          <p:nvPr/>
        </p:nvPicPr>
        <p:blipFill>
          <a:blip r:embed="rId4" cstate="print"/>
          <a:srcRect/>
          <a:stretch>
            <a:fillRect/>
          </a:stretch>
        </p:blipFill>
        <p:spPr bwMode="auto">
          <a:xfrm>
            <a:off x="3733800" y="3282950"/>
            <a:ext cx="5410200" cy="3575050"/>
          </a:xfrm>
          <a:prstGeom prst="rect">
            <a:avLst/>
          </a:prstGeom>
          <a:noFill/>
          <a:ln w="9525">
            <a:noFill/>
            <a:miter lim="800000"/>
            <a:headEnd/>
            <a:tailEnd/>
          </a:ln>
          <a:effectLst/>
        </p:spPr>
      </p:pic>
    </p:spTree>
    <p:extLst>
      <p:ext uri="{BB962C8B-B14F-4D97-AF65-F5344CB8AC3E}">
        <p14:creationId xmlns:p14="http://schemas.microsoft.com/office/powerpoint/2010/main" val="89951624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685800" y="609600"/>
            <a:ext cx="2819400" cy="1143000"/>
          </a:xfrm>
        </p:spPr>
        <p:txBody>
          <a:bodyPr>
            <a:normAutofit fontScale="90000"/>
          </a:bodyPr>
          <a:lstStyle/>
          <a:p>
            <a:r>
              <a:rPr lang="en-US" dirty="0" smtClean="0"/>
              <a:t>Atomic Veterans</a:t>
            </a:r>
          </a:p>
        </p:txBody>
      </p:sp>
      <p:sp>
        <p:nvSpPr>
          <p:cNvPr id="40963" name="Rectangle 3"/>
          <p:cNvSpPr>
            <a:spLocks noGrp="1" noChangeArrowheads="1"/>
          </p:cNvSpPr>
          <p:nvPr>
            <p:ph idx="1"/>
          </p:nvPr>
        </p:nvSpPr>
        <p:spPr>
          <a:xfrm>
            <a:off x="685800" y="1981200"/>
            <a:ext cx="2743200" cy="4114800"/>
          </a:xfrm>
        </p:spPr>
        <p:txBody>
          <a:bodyPr>
            <a:normAutofit fontScale="92500" lnSpcReduction="10000"/>
          </a:bodyPr>
          <a:lstStyle/>
          <a:p>
            <a:r>
              <a:rPr lang="en-US" dirty="0" smtClean="0"/>
              <a:t>Difficult to ID whose who should be medically tested</a:t>
            </a:r>
          </a:p>
          <a:p>
            <a:r>
              <a:rPr lang="en-US" sz="2400" dirty="0" smtClean="0"/>
              <a:t>Screening might do more harm b/c cancers often are benign causing needless worry</a:t>
            </a:r>
          </a:p>
        </p:txBody>
      </p:sp>
      <p:pic>
        <p:nvPicPr>
          <p:cNvPr id="40964" name="Picture 4" descr="~AUT0219"/>
          <p:cNvPicPr>
            <a:picLocks noChangeAspect="1" noChangeArrowheads="1"/>
          </p:cNvPicPr>
          <p:nvPr/>
        </p:nvPicPr>
        <p:blipFill>
          <a:blip r:embed="rId3" cstate="print"/>
          <a:srcRect/>
          <a:stretch>
            <a:fillRect/>
          </a:stretch>
        </p:blipFill>
        <p:spPr bwMode="auto">
          <a:xfrm>
            <a:off x="3657600" y="304800"/>
            <a:ext cx="5180013" cy="6324600"/>
          </a:xfrm>
          <a:prstGeom prst="rect">
            <a:avLst/>
          </a:prstGeom>
          <a:noFill/>
          <a:ln w="9525">
            <a:noFill/>
            <a:miter lim="800000"/>
            <a:headEnd/>
            <a:tailEnd/>
          </a:ln>
          <a:effectLst/>
        </p:spPr>
      </p:pic>
    </p:spTree>
    <p:extLst>
      <p:ext uri="{BB962C8B-B14F-4D97-AF65-F5344CB8AC3E}">
        <p14:creationId xmlns:p14="http://schemas.microsoft.com/office/powerpoint/2010/main" val="99446714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5410200" y="13699"/>
            <a:ext cx="3276600" cy="436800"/>
          </a:xfrm>
        </p:spPr>
        <p:txBody>
          <a:bodyPr>
            <a:noAutofit/>
          </a:bodyPr>
          <a:lstStyle/>
          <a:p>
            <a:r>
              <a:rPr lang="en-US" sz="3600" dirty="0" smtClean="0"/>
              <a:t>March 1, 1954-</a:t>
            </a:r>
          </a:p>
        </p:txBody>
      </p:sp>
      <p:sp>
        <p:nvSpPr>
          <p:cNvPr id="43011" name="Rectangle 3"/>
          <p:cNvSpPr>
            <a:spLocks noGrp="1" noChangeArrowheads="1"/>
          </p:cNvSpPr>
          <p:nvPr>
            <p:ph idx="1"/>
          </p:nvPr>
        </p:nvSpPr>
        <p:spPr>
          <a:xfrm>
            <a:off x="-169642" y="381000"/>
            <a:ext cx="5105400" cy="5715000"/>
          </a:xfrm>
        </p:spPr>
        <p:txBody>
          <a:bodyPr>
            <a:noAutofit/>
          </a:bodyPr>
          <a:lstStyle/>
          <a:p>
            <a:pPr>
              <a:lnSpc>
                <a:spcPct val="170000"/>
              </a:lnSpc>
            </a:pPr>
            <a:r>
              <a:rPr lang="en-US" sz="1200" dirty="0">
                <a:latin typeface="+mj-lt"/>
              </a:rPr>
              <a:t>23 atomic </a:t>
            </a:r>
            <a:r>
              <a:rPr lang="en-US" sz="1200" dirty="0" smtClean="0">
                <a:latin typeface="+mj-lt"/>
              </a:rPr>
              <a:t>tests </a:t>
            </a:r>
            <a:r>
              <a:rPr lang="en-US" sz="1200" dirty="0">
                <a:latin typeface="+mj-lt"/>
              </a:rPr>
              <a:t>1000 X more powerful than Hiroshima</a:t>
            </a:r>
          </a:p>
          <a:p>
            <a:pPr>
              <a:lnSpc>
                <a:spcPct val="170000"/>
              </a:lnSpc>
            </a:pPr>
            <a:r>
              <a:rPr lang="en-US" sz="1200" dirty="0" smtClean="0">
                <a:latin typeface="+mj-lt"/>
              </a:rPr>
              <a:t>1946-58 </a:t>
            </a:r>
            <a:r>
              <a:rPr lang="en-US" sz="1200" dirty="0">
                <a:latin typeface="+mj-lt"/>
              </a:rPr>
              <a:t>effect of radiation on ships, planes, goats, etc.</a:t>
            </a:r>
          </a:p>
          <a:p>
            <a:pPr>
              <a:lnSpc>
                <a:spcPct val="170000"/>
              </a:lnSpc>
            </a:pPr>
            <a:r>
              <a:rPr lang="en-US" sz="1200" dirty="0">
                <a:latin typeface="+mj-lt"/>
              </a:rPr>
              <a:t>Fallout landed on Rongelap Atoll-100miles off</a:t>
            </a:r>
          </a:p>
          <a:p>
            <a:pPr>
              <a:lnSpc>
                <a:spcPct val="170000"/>
              </a:lnSpc>
            </a:pPr>
            <a:r>
              <a:rPr lang="en-US" sz="1200" dirty="0">
                <a:latin typeface="+mj-lt"/>
              </a:rPr>
              <a:t>2 days later -radioactive snow covered it</a:t>
            </a:r>
          </a:p>
          <a:p>
            <a:pPr>
              <a:lnSpc>
                <a:spcPct val="170000"/>
              </a:lnSpc>
            </a:pPr>
            <a:r>
              <a:rPr lang="en-US" sz="1200" dirty="0" smtClean="0">
                <a:latin typeface="+mj-lt"/>
              </a:rPr>
              <a:t>167 </a:t>
            </a:r>
            <a:r>
              <a:rPr lang="en-US" sz="1200" dirty="0">
                <a:latin typeface="+mj-lt"/>
              </a:rPr>
              <a:t>natives left - declared safe- returned &amp; evacuated </a:t>
            </a:r>
          </a:p>
          <a:p>
            <a:pPr>
              <a:lnSpc>
                <a:spcPct val="170000"/>
              </a:lnSpc>
            </a:pPr>
            <a:r>
              <a:rPr lang="en-US" sz="1200" dirty="0">
                <a:latin typeface="+mj-lt"/>
              </a:rPr>
              <a:t>still radioactive  -planning on clearing land to scrape  &amp; spread potassium over it</a:t>
            </a:r>
          </a:p>
          <a:p>
            <a:pPr>
              <a:lnSpc>
                <a:spcPct val="170000"/>
              </a:lnSpc>
            </a:pPr>
            <a:r>
              <a:rPr lang="en-US" sz="1200" dirty="0" smtClean="0">
                <a:latin typeface="+mj-lt"/>
              </a:rPr>
              <a:t>People evacuated, returned &amp; left due to radioactive illnesses.</a:t>
            </a:r>
          </a:p>
          <a:p>
            <a:pPr>
              <a:lnSpc>
                <a:spcPct val="170000"/>
              </a:lnSpc>
            </a:pPr>
            <a:r>
              <a:rPr lang="en-US" sz="1200" dirty="0">
                <a:latin typeface="+mj-lt"/>
              </a:rPr>
              <a:t> The atoll's </a:t>
            </a:r>
            <a:r>
              <a:rPr lang="en-US" sz="1200" dirty="0" smtClean="0">
                <a:latin typeface="+mj-lt"/>
              </a:rPr>
              <a:t>soil remains </a:t>
            </a:r>
            <a:r>
              <a:rPr lang="en-US" sz="1200" dirty="0">
                <a:latin typeface="+mj-lt"/>
              </a:rPr>
              <a:t>contaminated by radioactive cesium, a metal by-product of the blast. For that reason visitors are told not to eat coconuts or anything else grown on the island. All of Bikini's food is imported</a:t>
            </a:r>
            <a:r>
              <a:rPr lang="en-US" sz="1200" dirty="0" smtClean="0">
                <a:latin typeface="+mj-lt"/>
              </a:rPr>
              <a:t>.</a:t>
            </a:r>
          </a:p>
          <a:p>
            <a:pPr>
              <a:lnSpc>
                <a:spcPct val="170000"/>
              </a:lnSpc>
            </a:pPr>
            <a:r>
              <a:rPr lang="en-US" sz="1200" dirty="0">
                <a:latin typeface="+mj-lt"/>
              </a:rPr>
              <a:t>In 201o, Bikini Atoll </a:t>
            </a:r>
            <a:r>
              <a:rPr lang="en-US" sz="1200" dirty="0" smtClean="0">
                <a:latin typeface="+mj-lt"/>
              </a:rPr>
              <a:t>is still </a:t>
            </a:r>
            <a:r>
              <a:rPr lang="en-US" sz="1200" dirty="0">
                <a:latin typeface="+mj-lt"/>
              </a:rPr>
              <a:t>deemed uninhabitable because of dangerous radiation levels. The native citizens remain displaced on nearby islands, compensated by the US Government. </a:t>
            </a:r>
            <a:endParaRPr lang="en-US" sz="1200" dirty="0" smtClean="0">
              <a:latin typeface="+mj-lt"/>
            </a:endParaRPr>
          </a:p>
          <a:p>
            <a:pPr>
              <a:lnSpc>
                <a:spcPct val="170000"/>
              </a:lnSpc>
            </a:pPr>
            <a:r>
              <a:rPr lang="en-US" sz="1200" dirty="0" smtClean="0">
                <a:latin typeface="+mj-lt"/>
              </a:rPr>
              <a:t>The </a:t>
            </a:r>
            <a:r>
              <a:rPr lang="en-US" sz="1200" dirty="0">
                <a:latin typeface="+mj-lt"/>
              </a:rPr>
              <a:t>biggest draw for divers is the vast number of sunken American and Japanese WWII ships that were used as targets (including the only </a:t>
            </a:r>
            <a:r>
              <a:rPr lang="en-US" sz="1200" dirty="0" smtClean="0">
                <a:latin typeface="+mj-lt"/>
              </a:rPr>
              <a:t>submerged </a:t>
            </a:r>
            <a:r>
              <a:rPr lang="en-US" sz="1200" dirty="0">
                <a:latin typeface="+mj-lt"/>
              </a:rPr>
              <a:t>aircraft carrier in the world). Many also enjoy seeing the abundant species of three-eyed </a:t>
            </a:r>
            <a:r>
              <a:rPr lang="en-US" sz="1200" dirty="0" smtClean="0">
                <a:latin typeface="+mj-lt"/>
              </a:rPr>
              <a:t>fish</a:t>
            </a:r>
          </a:p>
        </p:txBody>
      </p:sp>
      <p:pic>
        <p:nvPicPr>
          <p:cNvPr id="1026" name="Picture 2" descr="http://www.amphilsoc.org/exhibits/treasures/images/abomb1sm.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08049" y="4556952"/>
            <a:ext cx="4222251" cy="229334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newsimg.bbc.co.uk/media/images/39912000/gif/_39912541_operation_castle3_map416.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08049" y="1046400"/>
            <a:ext cx="3962400" cy="35242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509027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0" y="1524000"/>
            <a:ext cx="3581400" cy="914400"/>
          </a:xfrm>
        </p:spPr>
        <p:txBody>
          <a:bodyPr/>
          <a:lstStyle/>
          <a:p>
            <a:r>
              <a:rPr lang="en-US" sz="2000" b="0" dirty="0" smtClean="0"/>
              <a:t>H-Bomb accidentally fell in 1957</a:t>
            </a:r>
          </a:p>
        </p:txBody>
      </p:sp>
      <p:sp>
        <p:nvSpPr>
          <p:cNvPr id="46083" name="Rectangle 3"/>
          <p:cNvSpPr>
            <a:spLocks noGrp="1" noChangeArrowheads="1"/>
          </p:cNvSpPr>
          <p:nvPr>
            <p:ph sz="half" idx="1"/>
          </p:nvPr>
        </p:nvSpPr>
        <p:spPr>
          <a:xfrm>
            <a:off x="0" y="2362200"/>
            <a:ext cx="3810000" cy="4114800"/>
          </a:xfrm>
        </p:spPr>
        <p:txBody>
          <a:bodyPr>
            <a:normAutofit fontScale="70000" lnSpcReduction="20000"/>
          </a:bodyPr>
          <a:lstStyle/>
          <a:p>
            <a:pPr>
              <a:lnSpc>
                <a:spcPct val="170000"/>
              </a:lnSpc>
            </a:pPr>
            <a:r>
              <a:rPr lang="en-US" sz="2000" dirty="0" smtClean="0"/>
              <a:t>A 42,000 pound hydrogen bomb accidentally fell from an Air Force plane 29 years ago</a:t>
            </a:r>
          </a:p>
          <a:p>
            <a:pPr>
              <a:lnSpc>
                <a:spcPct val="170000"/>
              </a:lnSpc>
            </a:pPr>
            <a:r>
              <a:rPr lang="en-US" sz="2000" dirty="0" smtClean="0"/>
              <a:t>no one injured- crater 12 feet deep, 25 ft in diameter</a:t>
            </a:r>
          </a:p>
          <a:p>
            <a:pPr>
              <a:lnSpc>
                <a:spcPct val="170000"/>
              </a:lnSpc>
            </a:pPr>
            <a:r>
              <a:rPr lang="en-US" sz="2000" dirty="0" smtClean="0"/>
              <a:t>minor radioactive contamination</a:t>
            </a:r>
          </a:p>
          <a:p>
            <a:pPr>
              <a:lnSpc>
                <a:spcPct val="170000"/>
              </a:lnSpc>
            </a:pPr>
            <a:r>
              <a:rPr lang="en-US" sz="2000" dirty="0" smtClean="0"/>
              <a:t>more than 10 megaton yield? 1 megaton=1 million tons of TNT</a:t>
            </a:r>
          </a:p>
          <a:p>
            <a:pPr>
              <a:lnSpc>
                <a:spcPct val="170000"/>
              </a:lnSpc>
            </a:pPr>
            <a:r>
              <a:rPr lang="en-US" sz="2000" dirty="0" smtClean="0"/>
              <a:t>625 X more than Hiroshima</a:t>
            </a:r>
          </a:p>
          <a:p>
            <a:pPr>
              <a:lnSpc>
                <a:spcPct val="170000"/>
              </a:lnSpc>
            </a:pPr>
            <a:r>
              <a:rPr lang="en-US" sz="2400" dirty="0" smtClean="0"/>
              <a:t>soldier fell against controls &amp; it released it?</a:t>
            </a:r>
          </a:p>
        </p:txBody>
      </p:sp>
      <p:sp>
        <p:nvSpPr>
          <p:cNvPr id="46084" name="Rectangle 4"/>
          <p:cNvSpPr>
            <a:spLocks noGrp="1" noChangeArrowheads="1"/>
          </p:cNvSpPr>
          <p:nvPr>
            <p:ph sz="half" idx="2"/>
          </p:nvPr>
        </p:nvSpPr>
        <p:spPr>
          <a:xfrm>
            <a:off x="4648200" y="457200"/>
            <a:ext cx="4267200" cy="5638800"/>
          </a:xfrm>
        </p:spPr>
        <p:txBody>
          <a:bodyPr>
            <a:normAutofit fontScale="70000" lnSpcReduction="20000"/>
          </a:bodyPr>
          <a:lstStyle/>
          <a:p>
            <a:pPr>
              <a:lnSpc>
                <a:spcPct val="160000"/>
              </a:lnSpc>
            </a:pPr>
            <a:endParaRPr lang="en-US" sz="2400" dirty="0" smtClean="0"/>
          </a:p>
          <a:p>
            <a:pPr>
              <a:lnSpc>
                <a:spcPct val="160000"/>
              </a:lnSpc>
              <a:buFontTx/>
              <a:buNone/>
            </a:pPr>
            <a:r>
              <a:rPr lang="en-US" sz="2400" dirty="0" smtClean="0"/>
              <a:t>Suicide squads reportedly were trained to use nuclear backpacks </a:t>
            </a:r>
          </a:p>
          <a:p>
            <a:pPr>
              <a:lnSpc>
                <a:spcPct val="160000"/>
              </a:lnSpc>
            </a:pPr>
            <a:r>
              <a:rPr lang="en-US" sz="1000" dirty="0" smtClean="0"/>
              <a:t>Dallas Morning News- Wed, July 27, 1994 pg. 4A</a:t>
            </a:r>
            <a:r>
              <a:rPr lang="en-US" sz="2400" dirty="0" smtClean="0"/>
              <a:t> Supposed to deliver, arm and then watch the device until it went off to ensure that enemy forces did not interfere with the explosion</a:t>
            </a:r>
          </a:p>
          <a:p>
            <a:pPr>
              <a:lnSpc>
                <a:spcPct val="160000"/>
              </a:lnSpc>
            </a:pPr>
            <a:r>
              <a:rPr lang="en-US" sz="2400" dirty="0" smtClean="0"/>
              <a:t>“Although demolition units likely were to perish, , delay in the onset of effects...may permit some personnel to remain effective long enough to influence a specific operation; the training manual states.</a:t>
            </a:r>
          </a:p>
        </p:txBody>
      </p:sp>
      <p:pic>
        <p:nvPicPr>
          <p:cNvPr id="46085" name="Picture 5" descr="~AUT0216"/>
          <p:cNvPicPr>
            <a:picLocks noChangeAspect="1" noChangeArrowheads="1"/>
          </p:cNvPicPr>
          <p:nvPr/>
        </p:nvPicPr>
        <p:blipFill>
          <a:blip r:embed="rId3" cstate="print"/>
          <a:srcRect/>
          <a:stretch>
            <a:fillRect/>
          </a:stretch>
        </p:blipFill>
        <p:spPr bwMode="auto">
          <a:xfrm>
            <a:off x="609600" y="0"/>
            <a:ext cx="2514600" cy="1590675"/>
          </a:xfrm>
          <a:prstGeom prst="rect">
            <a:avLst/>
          </a:prstGeom>
          <a:noFill/>
          <a:ln w="9525">
            <a:noFill/>
            <a:miter lim="800000"/>
            <a:headEnd/>
            <a:tailEnd/>
          </a:ln>
          <a:effectLst/>
        </p:spPr>
      </p:pic>
    </p:spTree>
    <p:extLst>
      <p:ext uri="{BB962C8B-B14F-4D97-AF65-F5344CB8AC3E}">
        <p14:creationId xmlns:p14="http://schemas.microsoft.com/office/powerpoint/2010/main" val="14942288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914400"/>
            <a:ext cx="7772400" cy="2200275"/>
          </a:xfrm>
        </p:spPr>
        <p:txBody>
          <a:bodyPr/>
          <a:lstStyle/>
          <a:p>
            <a:r>
              <a:rPr lang="en-US" sz="3600" dirty="0">
                <a:cs typeface="Times New Roman" pitchFamily="18" charset="0"/>
              </a:rPr>
              <a:t>An atom that has more or less </a:t>
            </a:r>
            <a:r>
              <a:rPr lang="en-US" sz="3600" i="1" u="sng" dirty="0" smtClean="0">
                <a:cs typeface="Times New Roman" pitchFamily="18" charset="0"/>
              </a:rPr>
              <a:t>NEUTRONS </a:t>
            </a:r>
            <a:r>
              <a:rPr lang="en-US" sz="3600" dirty="0">
                <a:cs typeface="Times New Roman" pitchFamily="18" charset="0"/>
              </a:rPr>
              <a:t>than normal or found in nature is called an </a:t>
            </a:r>
            <a:r>
              <a:rPr lang="en-US" sz="3600" u="sng" dirty="0">
                <a:cs typeface="Times New Roman" pitchFamily="18" charset="0"/>
                <a:hlinkClick r:id="rId2"/>
              </a:rPr>
              <a:t>isotope</a:t>
            </a:r>
            <a:r>
              <a:rPr lang="en-US" sz="3600" dirty="0" smtClean="0">
                <a:cs typeface="Times New Roman" pitchFamily="18" charset="0"/>
              </a:rPr>
              <a:t>.</a:t>
            </a:r>
            <a:endParaRPr lang="en-US" sz="3600" dirty="0"/>
          </a:p>
        </p:txBody>
      </p:sp>
      <p:sp>
        <p:nvSpPr>
          <p:cNvPr id="7171" name="Rectangle 3"/>
          <p:cNvSpPr>
            <a:spLocks noGrp="1" noChangeArrowheads="1"/>
          </p:cNvSpPr>
          <p:nvPr>
            <p:ph type="body" idx="1"/>
          </p:nvPr>
        </p:nvSpPr>
        <p:spPr>
          <a:xfrm>
            <a:off x="304800" y="3127139"/>
            <a:ext cx="8534400" cy="3494324"/>
          </a:xfrm>
        </p:spPr>
        <p:txBody>
          <a:bodyPr>
            <a:normAutofit fontScale="32500" lnSpcReduction="20000"/>
          </a:bodyPr>
          <a:lstStyle/>
          <a:p>
            <a:r>
              <a:rPr lang="en-US" sz="4500" b="1" dirty="0" smtClean="0">
                <a:latin typeface="+mj-lt"/>
                <a:cs typeface="Times New Roman" pitchFamily="18" charset="0"/>
              </a:rPr>
              <a:t>The </a:t>
            </a:r>
            <a:r>
              <a:rPr lang="en-US" sz="4500" b="1" dirty="0">
                <a:latin typeface="+mj-lt"/>
                <a:cs typeface="Times New Roman" pitchFamily="18" charset="0"/>
              </a:rPr>
              <a:t>force of attraction between the protons and neutrons is called the </a:t>
            </a:r>
            <a:r>
              <a:rPr lang="en-US" sz="4500" b="1" u="sng" dirty="0">
                <a:latin typeface="+mj-lt"/>
                <a:cs typeface="Times New Roman" pitchFamily="18" charset="0"/>
              </a:rPr>
              <a:t>strong force</a:t>
            </a:r>
            <a:r>
              <a:rPr lang="en-US" sz="4500" b="1" dirty="0" smtClean="0">
                <a:latin typeface="+mj-lt"/>
                <a:cs typeface="Times New Roman" pitchFamily="18" charset="0"/>
              </a:rPr>
              <a:t>.</a:t>
            </a:r>
          </a:p>
          <a:p>
            <a:pPr>
              <a:lnSpc>
                <a:spcPct val="150000"/>
              </a:lnSpc>
            </a:pPr>
            <a:r>
              <a:rPr lang="en-US" sz="4500" b="1" u="sng" dirty="0" smtClean="0">
                <a:latin typeface="+mj-lt"/>
              </a:rPr>
              <a:t>Strong </a:t>
            </a:r>
            <a:r>
              <a:rPr lang="en-US" sz="4500" b="1" u="sng" dirty="0">
                <a:latin typeface="+mj-lt"/>
              </a:rPr>
              <a:t>nuclear force- </a:t>
            </a:r>
            <a:r>
              <a:rPr lang="en-US" sz="4500" b="1" dirty="0">
                <a:latin typeface="+mj-lt"/>
              </a:rPr>
              <a:t>acts on subatomic particles to hold the nucleus together</a:t>
            </a:r>
          </a:p>
          <a:p>
            <a:pPr>
              <a:lnSpc>
                <a:spcPct val="150000"/>
              </a:lnSpc>
            </a:pPr>
            <a:r>
              <a:rPr lang="en-US" sz="4500" b="1" dirty="0">
                <a:latin typeface="+mj-lt"/>
              </a:rPr>
              <a:t>overcomes electrostatic repulsion between protons</a:t>
            </a:r>
          </a:p>
          <a:p>
            <a:endParaRPr lang="en-US" sz="4500" b="1" dirty="0" smtClean="0">
              <a:latin typeface="+mj-lt"/>
              <a:cs typeface="Times New Roman" pitchFamily="18" charset="0"/>
            </a:endParaRPr>
          </a:p>
          <a:p>
            <a:r>
              <a:rPr lang="en-US" sz="4500" b="1" dirty="0">
                <a:latin typeface="+mj-lt"/>
                <a:cs typeface="Times New Roman" pitchFamily="18" charset="0"/>
              </a:rPr>
              <a:t>To remove a proton or neutron from the nucleus of an atom, we must have a force that is greater than the strong force and therefore, </a:t>
            </a:r>
            <a:r>
              <a:rPr lang="en-US" sz="4500" b="1" u="sng" dirty="0">
                <a:latin typeface="+mj-lt"/>
                <a:cs typeface="Times New Roman" pitchFamily="18" charset="0"/>
              </a:rPr>
              <a:t>work</a:t>
            </a:r>
            <a:r>
              <a:rPr lang="en-US" sz="4500" b="1" dirty="0">
                <a:latin typeface="+mj-lt"/>
                <a:cs typeface="Times New Roman" pitchFamily="18" charset="0"/>
              </a:rPr>
              <a:t> is required.</a:t>
            </a:r>
          </a:p>
          <a:p>
            <a:r>
              <a:rPr lang="en-US" sz="4500" b="1" dirty="0">
                <a:latin typeface="+mj-lt"/>
                <a:cs typeface="Times New Roman" pitchFamily="18" charset="0"/>
              </a:rPr>
              <a:t>The amount of work required to remove a proton or neutron is called the </a:t>
            </a:r>
            <a:r>
              <a:rPr lang="en-US" sz="4500" b="1" u="sng" dirty="0">
                <a:latin typeface="+mj-lt"/>
                <a:cs typeface="Times New Roman" pitchFamily="18" charset="0"/>
                <a:hlinkClick r:id="rId3"/>
              </a:rPr>
              <a:t>binding force</a:t>
            </a:r>
            <a:r>
              <a:rPr lang="en-US" sz="4500" b="1" dirty="0">
                <a:latin typeface="+mj-lt"/>
                <a:cs typeface="Times New Roman" pitchFamily="18" charset="0"/>
              </a:rPr>
              <a:t>.</a:t>
            </a:r>
            <a:endParaRPr lang="en-US" sz="4500" b="1" dirty="0">
              <a:latin typeface="+mj-lt"/>
            </a:endParaRPr>
          </a:p>
          <a:p>
            <a:pPr>
              <a:lnSpc>
                <a:spcPct val="150000"/>
              </a:lnSpc>
            </a:pPr>
            <a:r>
              <a:rPr lang="en-US" sz="4500" b="1" dirty="0">
                <a:latin typeface="+mj-lt"/>
              </a:rPr>
              <a:t>The strong nuclear force acts on protons and neutrons within a nucleus to hold the nucleus together. </a:t>
            </a:r>
          </a:p>
          <a:p>
            <a:pPr>
              <a:lnSpc>
                <a:spcPct val="150000"/>
              </a:lnSpc>
            </a:pPr>
            <a:r>
              <a:rPr lang="en-US" sz="4500" b="1" dirty="0">
                <a:latin typeface="+mj-lt"/>
                <a:cs typeface="Times New Roman" pitchFamily="18" charset="0"/>
              </a:rPr>
              <a:t>Unstable protons and neutrons that emit radiation are called </a:t>
            </a:r>
            <a:r>
              <a:rPr lang="en-US" sz="4500" b="1" u="sng" dirty="0">
                <a:effectLst>
                  <a:outerShdw blurRad="38100" dist="38100" dir="2700000" algn="tl">
                    <a:srgbClr val="000000">
                      <a:alpha val="43137"/>
                    </a:srgbClr>
                  </a:outerShdw>
                </a:effectLst>
                <a:latin typeface="+mj-lt"/>
                <a:cs typeface="Times New Roman" pitchFamily="18" charset="0"/>
                <a:hlinkClick r:id="rId4"/>
              </a:rPr>
              <a:t>radioactive</a:t>
            </a:r>
            <a:r>
              <a:rPr lang="en-US" sz="4500" b="1" dirty="0">
                <a:effectLst>
                  <a:outerShdw blurRad="38100" dist="38100" dir="2700000" algn="tl">
                    <a:srgbClr val="000000">
                      <a:alpha val="43137"/>
                    </a:srgbClr>
                  </a:outerShdw>
                </a:effectLst>
                <a:latin typeface="+mj-lt"/>
                <a:cs typeface="Times New Roman" pitchFamily="18" charset="0"/>
              </a:rPr>
              <a:t>.</a:t>
            </a:r>
          </a:p>
          <a:p>
            <a:endParaRPr lang="en-US" sz="4400" dirty="0">
              <a:cs typeface="Times New Roman" pitchFamily="18" charset="0"/>
            </a:endParaRPr>
          </a:p>
          <a:p>
            <a:endParaRPr lang="en-US" sz="4400" dirty="0"/>
          </a:p>
        </p:txBody>
      </p:sp>
    </p:spTree>
    <p:extLst>
      <p:ext uri="{BB962C8B-B14F-4D97-AF65-F5344CB8AC3E}">
        <p14:creationId xmlns:p14="http://schemas.microsoft.com/office/powerpoint/2010/main" val="94633761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cs typeface="Times New Roman" pitchFamily="18" charset="0"/>
              </a:rPr>
              <a:t>In </a:t>
            </a:r>
            <a:r>
              <a:rPr lang="en-US" b="1" u="sng" dirty="0">
                <a:cs typeface="Times New Roman" pitchFamily="18" charset="0"/>
                <a:hlinkClick r:id="rId2"/>
              </a:rPr>
              <a:t>fusion</a:t>
            </a:r>
            <a:r>
              <a:rPr lang="en-US" dirty="0">
                <a:cs typeface="Times New Roman" pitchFamily="18" charset="0"/>
              </a:rPr>
              <a:t>, two small nucleus are combined to form a larger nucleus.</a:t>
            </a:r>
            <a:br>
              <a:rPr lang="en-US" dirty="0">
                <a:cs typeface="Times New Roman" pitchFamily="18" charset="0"/>
              </a:rPr>
            </a:br>
            <a:endParaRPr lang="en-US" dirty="0"/>
          </a:p>
        </p:txBody>
      </p:sp>
      <p:pic>
        <p:nvPicPr>
          <p:cNvPr id="14343" name="Picture 7" descr="fusion"/>
          <p:cNvPicPr>
            <a:picLocks noGrp="1" noChangeAspect="1" noChangeArrowheads="1"/>
          </p:cNvPicPr>
          <p:nvPr>
            <p:ph sz="half" idx="1"/>
          </p:nvPr>
        </p:nvPicPr>
        <p:blipFill>
          <a:blip r:embed="rId3" cstate="print"/>
          <a:stretch>
            <a:fillRect/>
          </a:stretch>
        </p:blipFill>
        <p:spPr>
          <a:xfrm>
            <a:off x="838200" y="2514600"/>
            <a:ext cx="3348227" cy="2607469"/>
          </a:xfrm>
          <a:noFill/>
          <a:ln/>
        </p:spPr>
      </p:pic>
      <p:sp>
        <p:nvSpPr>
          <p:cNvPr id="3" name="Content Placeholder 2"/>
          <p:cNvSpPr>
            <a:spLocks noGrp="1"/>
          </p:cNvSpPr>
          <p:nvPr>
            <p:ph sz="half" idx="2"/>
          </p:nvPr>
        </p:nvSpPr>
        <p:spPr/>
        <p:txBody>
          <a:bodyPr/>
          <a:lstStyle/>
          <a:p>
            <a:pPr>
              <a:lnSpc>
                <a:spcPct val="150000"/>
              </a:lnSpc>
            </a:pPr>
            <a:r>
              <a:rPr lang="en-US" b="1" dirty="0">
                <a:latin typeface="Comic Sans MS" pitchFamily="66" charset="0"/>
              </a:rPr>
              <a:t>Process -powering the stars</a:t>
            </a:r>
          </a:p>
          <a:p>
            <a:pPr>
              <a:lnSpc>
                <a:spcPct val="150000"/>
              </a:lnSpc>
            </a:pPr>
            <a:r>
              <a:rPr lang="en-US" b="1" dirty="0">
                <a:latin typeface="Comic Sans MS" pitchFamily="66" charset="0"/>
              </a:rPr>
              <a:t>Millions of degrees are needed for the reaction to occur-</a:t>
            </a:r>
          </a:p>
          <a:p>
            <a:pPr>
              <a:lnSpc>
                <a:spcPct val="150000"/>
              </a:lnSpc>
            </a:pPr>
            <a:r>
              <a:rPr lang="en-US" b="1" dirty="0">
                <a:latin typeface="Comic Sans MS" pitchFamily="66" charset="0"/>
              </a:rPr>
              <a:t>cause a containment problem due to the high temperature and pressure needed.</a:t>
            </a:r>
            <a:endParaRPr lang="en-US" dirty="0"/>
          </a:p>
        </p:txBody>
      </p:sp>
      <p:sp>
        <p:nvSpPr>
          <p:cNvPr id="14340" name="Rectangle 4"/>
          <p:cNvSpPr>
            <a:spLocks noChangeArrowheads="1"/>
          </p:cNvSpPr>
          <p:nvPr/>
        </p:nvSpPr>
        <p:spPr bwMode="auto">
          <a:xfrm>
            <a:off x="2286000" y="2000250"/>
            <a:ext cx="9144000" cy="0"/>
          </a:xfrm>
          <a:prstGeom prst="rect">
            <a:avLst/>
          </a:prstGeom>
          <a:noFill/>
          <a:ln w="9525">
            <a:noFill/>
            <a:miter lim="800000"/>
            <a:headEnd/>
            <a:tailEnd/>
          </a:ln>
          <a:effectLst/>
        </p:spPr>
        <p:txBody>
          <a:bodyPr>
            <a:spAutoFit/>
          </a:bodyPr>
          <a:lstStyle/>
          <a:p>
            <a:endParaRPr lang="en-US" dirty="0"/>
          </a:p>
        </p:txBody>
      </p:sp>
    </p:spTree>
    <p:extLst>
      <p:ext uri="{BB962C8B-B14F-4D97-AF65-F5344CB8AC3E}">
        <p14:creationId xmlns:p14="http://schemas.microsoft.com/office/powerpoint/2010/main" val="186229398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p:txBody>
          <a:bodyPr/>
          <a:lstStyle/>
          <a:p>
            <a:r>
              <a:rPr lang="en-US" dirty="0" smtClean="0"/>
              <a:t>Geiger Counter-</a:t>
            </a:r>
          </a:p>
        </p:txBody>
      </p:sp>
      <p:sp>
        <p:nvSpPr>
          <p:cNvPr id="115715" name="Rectangle 3"/>
          <p:cNvSpPr>
            <a:spLocks noGrp="1" noChangeArrowheads="1"/>
          </p:cNvSpPr>
          <p:nvPr>
            <p:ph idx="1"/>
          </p:nvPr>
        </p:nvSpPr>
        <p:spPr>
          <a:xfrm>
            <a:off x="457200" y="2057400"/>
            <a:ext cx="3657600" cy="4343400"/>
          </a:xfrm>
        </p:spPr>
        <p:txBody>
          <a:bodyPr>
            <a:normAutofit fontScale="70000" lnSpcReduction="20000"/>
          </a:bodyPr>
          <a:lstStyle/>
          <a:p>
            <a:pPr>
              <a:lnSpc>
                <a:spcPct val="150000"/>
              </a:lnSpc>
            </a:pPr>
            <a:r>
              <a:rPr lang="en-US" dirty="0" smtClean="0"/>
              <a:t>particles in tube are ionized by radiation striking them.  The more radiation, the more ionization and the stronger the current which flows through the tube.  A counter produces clicks as indicator of the radiation around</a:t>
            </a:r>
          </a:p>
          <a:p>
            <a:pPr>
              <a:lnSpc>
                <a:spcPct val="150000"/>
              </a:lnSpc>
            </a:pPr>
            <a:endParaRPr lang="en-US" dirty="0" smtClean="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67200" y="228601"/>
            <a:ext cx="1824738"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4193091" y="2895600"/>
            <a:ext cx="2286000" cy="1938992"/>
          </a:xfrm>
          <a:prstGeom prst="rect">
            <a:avLst/>
          </a:prstGeom>
        </p:spPr>
        <p:txBody>
          <a:bodyPr>
            <a:spAutoFit/>
          </a:bodyPr>
          <a:lstStyle/>
          <a:p>
            <a:pPr lvl="0">
              <a:spcBef>
                <a:spcPct val="0"/>
              </a:spcBef>
            </a:pPr>
            <a:r>
              <a:rPr lang="en-US" sz="4000" dirty="0">
                <a:solidFill>
                  <a:srgbClr val="04617B"/>
                </a:solidFill>
                <a:ea typeface="+mj-ea"/>
                <a:cs typeface="+mj-cs"/>
              </a:rPr>
              <a:t>Geiger Counter Demo</a:t>
            </a:r>
          </a:p>
        </p:txBody>
      </p:sp>
      <p:sp>
        <p:nvSpPr>
          <p:cNvPr id="3" name="Rectangle 2"/>
          <p:cNvSpPr/>
          <p:nvPr/>
        </p:nvSpPr>
        <p:spPr>
          <a:xfrm>
            <a:off x="6324600" y="1162056"/>
            <a:ext cx="2667000" cy="4247317"/>
          </a:xfrm>
          <a:prstGeom prst="rect">
            <a:avLst/>
          </a:prstGeom>
        </p:spPr>
        <p:txBody>
          <a:bodyPr wrap="square">
            <a:spAutoFit/>
          </a:bodyPr>
          <a:lstStyle/>
          <a:p>
            <a:pPr marL="285750" indent="-285750">
              <a:lnSpc>
                <a:spcPct val="150000"/>
              </a:lnSpc>
              <a:buFont typeface="Arial" pitchFamily="34" charset="0"/>
              <a:buChar char="•"/>
            </a:pPr>
            <a:r>
              <a:rPr lang="en-US" dirty="0" smtClean="0"/>
              <a:t>Radiation may be detected with a Geiger counter or a scintillation counter. </a:t>
            </a:r>
          </a:p>
          <a:p>
            <a:pPr marL="285750" indent="-285750">
              <a:lnSpc>
                <a:spcPct val="150000"/>
              </a:lnSpc>
              <a:buFont typeface="Arial" pitchFamily="34" charset="0"/>
              <a:buChar char="•"/>
            </a:pPr>
            <a:r>
              <a:rPr lang="en-US" dirty="0" smtClean="0"/>
              <a:t>A film badge monitors radiation exposure of individuals who work with radioactive materials.</a:t>
            </a:r>
            <a:endParaRPr lang="en-US" dirty="0"/>
          </a:p>
        </p:txBody>
      </p:sp>
    </p:spTree>
    <p:extLst>
      <p:ext uri="{BB962C8B-B14F-4D97-AF65-F5344CB8AC3E}">
        <p14:creationId xmlns:p14="http://schemas.microsoft.com/office/powerpoint/2010/main" val="395640053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a:xfrm>
            <a:off x="381000" y="609600"/>
            <a:ext cx="8382000" cy="1069848"/>
          </a:xfrm>
        </p:spPr>
        <p:txBody>
          <a:bodyPr/>
          <a:lstStyle/>
          <a:p>
            <a:r>
              <a:rPr lang="en-US" dirty="0" smtClean="0"/>
              <a:t>Measuring Radioactivity</a:t>
            </a:r>
          </a:p>
        </p:txBody>
      </p:sp>
      <p:sp>
        <p:nvSpPr>
          <p:cNvPr id="113667" name="Rectangle 3"/>
          <p:cNvSpPr>
            <a:spLocks noGrp="1" noChangeArrowheads="1"/>
          </p:cNvSpPr>
          <p:nvPr>
            <p:ph type="body" idx="1"/>
          </p:nvPr>
        </p:nvSpPr>
        <p:spPr>
          <a:xfrm>
            <a:off x="457200" y="1600200"/>
            <a:ext cx="4040188" cy="639763"/>
          </a:xfrm>
        </p:spPr>
        <p:txBody>
          <a:bodyPr/>
          <a:lstStyle/>
          <a:p>
            <a:r>
              <a:rPr lang="en-US" dirty="0" smtClean="0"/>
              <a:t>Electroscope</a:t>
            </a:r>
          </a:p>
        </p:txBody>
      </p:sp>
      <p:sp>
        <p:nvSpPr>
          <p:cNvPr id="113669" name="Text Placeholder 2"/>
          <p:cNvSpPr>
            <a:spLocks noGrp="1"/>
          </p:cNvSpPr>
          <p:nvPr>
            <p:ph type="body" sz="half" idx="3"/>
          </p:nvPr>
        </p:nvSpPr>
        <p:spPr/>
        <p:txBody>
          <a:bodyPr/>
          <a:lstStyle/>
          <a:p>
            <a:r>
              <a:rPr lang="en-US" dirty="0" smtClean="0"/>
              <a:t>Cloud Chamber-</a:t>
            </a:r>
          </a:p>
        </p:txBody>
      </p:sp>
      <p:sp>
        <p:nvSpPr>
          <p:cNvPr id="113668" name="Content Placeholder 1"/>
          <p:cNvSpPr>
            <a:spLocks noGrp="1"/>
          </p:cNvSpPr>
          <p:nvPr>
            <p:ph sz="quarter" idx="2"/>
          </p:nvPr>
        </p:nvSpPr>
        <p:spPr/>
        <p:txBody>
          <a:bodyPr/>
          <a:lstStyle/>
          <a:p>
            <a:r>
              <a:rPr lang="en-US" dirty="0" smtClean="0"/>
              <a:t>detects electric charge- leaves repel when charged radiation causes charged air (ionization)</a:t>
            </a:r>
          </a:p>
          <a:p>
            <a:endParaRPr lang="en-US" dirty="0" smtClean="0"/>
          </a:p>
        </p:txBody>
      </p:sp>
      <p:sp>
        <p:nvSpPr>
          <p:cNvPr id="113670" name="Content Placeholder 5"/>
          <p:cNvSpPr>
            <a:spLocks noGrp="1"/>
          </p:cNvSpPr>
          <p:nvPr>
            <p:ph sz="quarter" idx="4"/>
          </p:nvPr>
        </p:nvSpPr>
        <p:spPr/>
        <p:txBody>
          <a:bodyPr/>
          <a:lstStyle/>
          <a:p>
            <a:r>
              <a:rPr lang="en-US" dirty="0" smtClean="0"/>
              <a:t>alcohol in container with dry gas- ions formed (alpha produce a visible track in the cloud chamber</a:t>
            </a:r>
          </a:p>
          <a:p>
            <a:endParaRPr lang="en-US" dirty="0" smtClean="0"/>
          </a:p>
        </p:txBody>
      </p:sp>
      <p:pic>
        <p:nvPicPr>
          <p:cNvPr id="113671"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86400" y="4270375"/>
            <a:ext cx="2838450" cy="2078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3672"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47800" y="3981450"/>
            <a:ext cx="2219325" cy="287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3719993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p:txBody>
          <a:bodyPr/>
          <a:lstStyle/>
          <a:p>
            <a:r>
              <a:rPr lang="en-US" dirty="0" smtClean="0"/>
              <a:t>Bubble Chamber- </a:t>
            </a:r>
          </a:p>
        </p:txBody>
      </p:sp>
      <p:sp>
        <p:nvSpPr>
          <p:cNvPr id="114691" name="Rectangle 3"/>
          <p:cNvSpPr>
            <a:spLocks noGrp="1" noChangeArrowheads="1"/>
          </p:cNvSpPr>
          <p:nvPr>
            <p:ph idx="1"/>
          </p:nvPr>
        </p:nvSpPr>
        <p:spPr>
          <a:xfrm>
            <a:off x="685800" y="1981200"/>
            <a:ext cx="4572000" cy="4114800"/>
          </a:xfrm>
        </p:spPr>
        <p:txBody>
          <a:bodyPr/>
          <a:lstStyle/>
          <a:p>
            <a:r>
              <a:rPr lang="en-US" dirty="0" smtClean="0"/>
              <a:t>liquid hydrogen at its  boiling temp with reduction in pressure cause bubbles to appear along the path of the particle.  Condensation trails- (like path of jet air craft) are formed.</a:t>
            </a:r>
          </a:p>
        </p:txBody>
      </p:sp>
      <p:pic>
        <p:nvPicPr>
          <p:cNvPr id="114692"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00688" y="1981200"/>
            <a:ext cx="3186112" cy="4232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6590014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a:xfrm>
            <a:off x="4800600" y="152400"/>
            <a:ext cx="3665538" cy="1524000"/>
          </a:xfrm>
        </p:spPr>
        <p:txBody>
          <a:bodyPr>
            <a:normAutofit/>
          </a:bodyPr>
          <a:lstStyle/>
          <a:p>
            <a:r>
              <a:rPr lang="en-US" dirty="0" smtClean="0"/>
              <a:t>Hadron Collider</a:t>
            </a:r>
          </a:p>
        </p:txBody>
      </p:sp>
      <p:sp>
        <p:nvSpPr>
          <p:cNvPr id="121859" name="Rectangle 3"/>
          <p:cNvSpPr>
            <a:spLocks noGrp="1" noChangeArrowheads="1"/>
          </p:cNvSpPr>
          <p:nvPr>
            <p:ph idx="1"/>
          </p:nvPr>
        </p:nvSpPr>
        <p:spPr>
          <a:xfrm>
            <a:off x="685800" y="457200"/>
            <a:ext cx="4792663" cy="5638800"/>
          </a:xfrm>
        </p:spPr>
        <p:txBody>
          <a:bodyPr>
            <a:normAutofit/>
          </a:bodyPr>
          <a:lstStyle/>
          <a:p>
            <a:r>
              <a:rPr lang="en-US" dirty="0" smtClean="0"/>
              <a:t>The worlds largest</a:t>
            </a:r>
          </a:p>
          <a:p>
            <a:r>
              <a:rPr lang="en-US" dirty="0" smtClean="0"/>
              <a:t>Lies in a tunnel 27 kilometers (17 mi) around and 175 meters down. Franco-Swiss border near </a:t>
            </a:r>
          </a:p>
          <a:p>
            <a:r>
              <a:rPr lang="en-US" dirty="0" smtClean="0"/>
              <a:t>It is designed to collide  opposing  particle beams at high energy</a:t>
            </a:r>
          </a:p>
          <a:p>
            <a:r>
              <a:rPr lang="en-US" dirty="0" smtClean="0"/>
              <a:t>Hadron refers to particles composed of quarks</a:t>
            </a:r>
          </a:p>
        </p:txBody>
      </p:sp>
      <p:pic>
        <p:nvPicPr>
          <p:cNvPr id="121860"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78463" y="4748213"/>
            <a:ext cx="3665537" cy="2109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1861"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43600" y="1957388"/>
            <a:ext cx="3048000" cy="279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166022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p:txBody>
          <a:bodyPr/>
          <a:lstStyle/>
          <a:p>
            <a:r>
              <a:rPr lang="en-US" dirty="0" smtClean="0"/>
              <a:t>Particle Accelerators</a:t>
            </a:r>
          </a:p>
        </p:txBody>
      </p:sp>
      <p:sp>
        <p:nvSpPr>
          <p:cNvPr id="111619" name="Rectangle 3"/>
          <p:cNvSpPr>
            <a:spLocks noGrp="1" noChangeArrowheads="1"/>
          </p:cNvSpPr>
          <p:nvPr>
            <p:ph idx="1"/>
          </p:nvPr>
        </p:nvSpPr>
        <p:spPr/>
        <p:txBody>
          <a:bodyPr/>
          <a:lstStyle/>
          <a:p>
            <a:r>
              <a:rPr lang="en-US" dirty="0" smtClean="0"/>
              <a:t>Use magnetic fields and electromagnetic waves to accelerate charged particles</a:t>
            </a:r>
          </a:p>
          <a:p>
            <a:r>
              <a:rPr lang="en-US" dirty="0" smtClean="0"/>
              <a:t>cyclotron- electromagnetic devise for accelerating protons and deuterons in a spiral path (electrodes switch charges)</a:t>
            </a:r>
          </a:p>
          <a:p>
            <a:r>
              <a:rPr lang="en-US" dirty="0" smtClean="0"/>
              <a:t>deuteron- deuterium nuclide</a:t>
            </a:r>
          </a:p>
        </p:txBody>
      </p:sp>
    </p:spTree>
    <p:extLst>
      <p:ext uri="{BB962C8B-B14F-4D97-AF65-F5344CB8AC3E}">
        <p14:creationId xmlns:p14="http://schemas.microsoft.com/office/powerpoint/2010/main" val="101239235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a:xfrm>
            <a:off x="609600" y="304800"/>
            <a:ext cx="7772400" cy="1143000"/>
          </a:xfrm>
        </p:spPr>
        <p:txBody>
          <a:bodyPr>
            <a:normAutofit fontScale="90000"/>
          </a:bodyPr>
          <a:lstStyle/>
          <a:p>
            <a:r>
              <a:rPr lang="en-US" sz="3600" dirty="0" smtClean="0"/>
              <a:t>Tracers- radioactive  material whose path may be followed</a:t>
            </a:r>
            <a:endParaRPr lang="en-US" dirty="0" smtClean="0"/>
          </a:p>
        </p:txBody>
      </p:sp>
      <p:sp>
        <p:nvSpPr>
          <p:cNvPr id="116739" name="Rectangle 3"/>
          <p:cNvSpPr>
            <a:spLocks noGrp="1" noChangeArrowheads="1"/>
          </p:cNvSpPr>
          <p:nvPr>
            <p:ph idx="1"/>
          </p:nvPr>
        </p:nvSpPr>
        <p:spPr>
          <a:xfrm>
            <a:off x="685800" y="1447800"/>
            <a:ext cx="7772400" cy="4648200"/>
          </a:xfrm>
        </p:spPr>
        <p:txBody>
          <a:bodyPr>
            <a:normAutofit/>
          </a:bodyPr>
          <a:lstStyle/>
          <a:p>
            <a:r>
              <a:rPr lang="en-US" dirty="0" smtClean="0"/>
              <a:t>Detect ground water movement through soil</a:t>
            </a:r>
          </a:p>
          <a:p>
            <a:r>
              <a:rPr lang="en-US" dirty="0" smtClean="0"/>
              <a:t>paths of industrial pollutants in air &amp; water</a:t>
            </a:r>
          </a:p>
          <a:p>
            <a:r>
              <a:rPr lang="en-US" dirty="0" smtClean="0"/>
              <a:t>shifting of sand along coastline</a:t>
            </a:r>
          </a:p>
          <a:p>
            <a:r>
              <a:rPr lang="en-US" dirty="0" smtClean="0"/>
              <a:t>test of durability of components &amp; ID structural weaknesses of equipment</a:t>
            </a:r>
          </a:p>
          <a:p>
            <a:r>
              <a:rPr lang="en-US" dirty="0" smtClean="0"/>
              <a:t>medicine- diagnosis &amp; treatment</a:t>
            </a:r>
          </a:p>
          <a:p>
            <a:r>
              <a:rPr lang="en-US" dirty="0" smtClean="0"/>
              <a:t>irradiation of food-long term storage w/o refrigeration (kills bacteria &amp; molds which cause spoilage. </a:t>
            </a:r>
          </a:p>
        </p:txBody>
      </p:sp>
    </p:spTree>
    <p:extLst>
      <p:ext uri="{BB962C8B-B14F-4D97-AF65-F5344CB8AC3E}">
        <p14:creationId xmlns:p14="http://schemas.microsoft.com/office/powerpoint/2010/main" val="129360109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2"/>
          <p:cNvSpPr>
            <a:spLocks noGrp="1" noChangeArrowheads="1"/>
          </p:cNvSpPr>
          <p:nvPr>
            <p:ph type="title"/>
          </p:nvPr>
        </p:nvSpPr>
        <p:spPr/>
        <p:txBody>
          <a:bodyPr/>
          <a:lstStyle/>
          <a:p>
            <a:r>
              <a:rPr lang="en-US" dirty="0" smtClean="0"/>
              <a:t>Photosynthesis</a:t>
            </a:r>
          </a:p>
        </p:txBody>
      </p:sp>
      <p:sp>
        <p:nvSpPr>
          <p:cNvPr id="252931" name="Rectangle 3"/>
          <p:cNvSpPr>
            <a:spLocks noGrp="1" noChangeArrowheads="1"/>
          </p:cNvSpPr>
          <p:nvPr>
            <p:ph idx="1"/>
          </p:nvPr>
        </p:nvSpPr>
        <p:spPr/>
        <p:txBody>
          <a:bodyPr>
            <a:normAutofit fontScale="92500" lnSpcReduction="20000"/>
          </a:bodyPr>
          <a:lstStyle/>
          <a:p>
            <a:r>
              <a:rPr lang="en-US" dirty="0" smtClean="0"/>
              <a:t>Green plants absorb carbon in the form of carbon dioxide.  A % of this is C-14.  Once the plant dies, the photosynthesis stops and no more CO2 is absorbed.  The decay of C-14 continues.  By measuring the amount of radioactivity of C-14 a once-living plant yields- its age can be determined.  The half-life of C-14 is 5700 yrs.</a:t>
            </a:r>
          </a:p>
          <a:p>
            <a:r>
              <a:rPr lang="en-US" sz="2800" b="1" dirty="0">
                <a:latin typeface="Comic Sans MS" pitchFamily="66" charset="0"/>
              </a:rPr>
              <a:t>The age of the earth is determined by measuring the quantity of uranium-238 and of lead or helium found in minerals. The amounts of carbon-14 and carbon-12 found in organic remains are used to estimate their ages up to 60 000 years.  </a:t>
            </a:r>
          </a:p>
          <a:p>
            <a:endParaRPr lang="en-US" dirty="0" smtClean="0"/>
          </a:p>
        </p:txBody>
      </p:sp>
    </p:spTree>
    <p:extLst>
      <p:ext uri="{BB962C8B-B14F-4D97-AF65-F5344CB8AC3E}">
        <p14:creationId xmlns:p14="http://schemas.microsoft.com/office/powerpoint/2010/main" val="369491888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a:xfrm>
            <a:off x="457200" y="685800"/>
            <a:ext cx="8229600" cy="1143000"/>
          </a:xfrm>
        </p:spPr>
        <p:txBody>
          <a:bodyPr>
            <a:normAutofit fontScale="90000"/>
          </a:bodyPr>
          <a:lstStyle/>
          <a:p>
            <a:r>
              <a:rPr lang="en-US" sz="4800" dirty="0" smtClean="0"/>
              <a:t>Radioisotope          target organ</a:t>
            </a:r>
          </a:p>
        </p:txBody>
      </p:sp>
      <p:sp>
        <p:nvSpPr>
          <p:cNvPr id="118787" name="Rectangle 3"/>
          <p:cNvSpPr>
            <a:spLocks noGrp="1" noChangeArrowheads="1"/>
          </p:cNvSpPr>
          <p:nvPr>
            <p:ph sz="half" idx="1"/>
          </p:nvPr>
        </p:nvSpPr>
        <p:spPr>
          <a:xfrm>
            <a:off x="457200" y="1920085"/>
            <a:ext cx="5410200" cy="4434840"/>
          </a:xfrm>
        </p:spPr>
        <p:txBody>
          <a:bodyPr>
            <a:normAutofit/>
          </a:bodyPr>
          <a:lstStyle/>
          <a:p>
            <a:r>
              <a:rPr lang="en-US" sz="2000" dirty="0" smtClean="0"/>
              <a:t>Chromium 51     	spleen</a:t>
            </a:r>
          </a:p>
          <a:p>
            <a:r>
              <a:rPr lang="en-US" sz="2000" dirty="0" smtClean="0"/>
              <a:t>Iodine 131	  thyroid gland, lungs, kidneys</a:t>
            </a:r>
          </a:p>
          <a:p>
            <a:r>
              <a:rPr lang="en-US" sz="2000" dirty="0" smtClean="0"/>
              <a:t>gallium 67		lymph glands</a:t>
            </a:r>
          </a:p>
          <a:p>
            <a:r>
              <a:rPr lang="en-US" sz="2000" dirty="0" smtClean="0"/>
              <a:t>selenium 75		pancreas</a:t>
            </a:r>
          </a:p>
          <a:p>
            <a:r>
              <a:rPr lang="en-US" sz="2000" dirty="0" smtClean="0"/>
              <a:t>technetium 99	brain, lungs, 				liver, spleen</a:t>
            </a:r>
            <a:r>
              <a:rPr lang="en-US" sz="2000" dirty="0"/>
              <a:t>, </a:t>
            </a:r>
            <a:r>
              <a:rPr lang="en-US" sz="2000" dirty="0" smtClean="0"/>
              <a:t>bones                      </a:t>
            </a:r>
            <a:r>
              <a:rPr lang="en-US" dirty="0" smtClean="0"/>
              <a:t>				</a:t>
            </a:r>
          </a:p>
        </p:txBody>
      </p:sp>
      <p:sp>
        <p:nvSpPr>
          <p:cNvPr id="2" name="Content Placeholder 1"/>
          <p:cNvSpPr>
            <a:spLocks noGrp="1"/>
          </p:cNvSpPr>
          <p:nvPr>
            <p:ph sz="half" idx="2"/>
          </p:nvPr>
        </p:nvSpPr>
        <p:spPr>
          <a:xfrm>
            <a:off x="5715000" y="1920085"/>
            <a:ext cx="2971800" cy="4434840"/>
          </a:xfrm>
        </p:spPr>
        <p:txBody>
          <a:bodyPr>
            <a:normAutofit/>
          </a:bodyPr>
          <a:lstStyle/>
          <a:p>
            <a:r>
              <a:rPr lang="en-US" sz="1800" b="1" dirty="0">
                <a:latin typeface="+mj-lt"/>
              </a:rPr>
              <a:t>Iron -59 used to produce this image of a patient’s circulatory system</a:t>
            </a:r>
            <a:endParaRPr lang="en-US" sz="1600" dirty="0">
              <a:latin typeface="+mj-lt"/>
            </a:endParaRPr>
          </a:p>
        </p:txBody>
      </p:sp>
      <p:pic>
        <p:nvPicPr>
          <p:cNvPr id="5" name="Picture 4" descr="C:\DOCUME~1\D\LOCALS~1\Temp\~AUT0042.bmp"/>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67400" y="3124200"/>
            <a:ext cx="2411630" cy="33517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533400" y="4648200"/>
            <a:ext cx="4572000" cy="1569660"/>
          </a:xfrm>
          <a:prstGeom prst="rect">
            <a:avLst/>
          </a:prstGeom>
        </p:spPr>
        <p:txBody>
          <a:bodyPr>
            <a:spAutoFit/>
          </a:bodyPr>
          <a:lstStyle/>
          <a:p>
            <a:r>
              <a:rPr lang="en-US" dirty="0"/>
              <a:t>Isotope depends on</a:t>
            </a:r>
          </a:p>
          <a:p>
            <a:r>
              <a:rPr lang="en-US" dirty="0"/>
              <a:t>Dosage</a:t>
            </a:r>
          </a:p>
          <a:p>
            <a:r>
              <a:rPr lang="en-US" dirty="0"/>
              <a:t>half-life</a:t>
            </a:r>
          </a:p>
          <a:p>
            <a:r>
              <a:rPr lang="en-US" dirty="0"/>
              <a:t>chemical activity</a:t>
            </a:r>
          </a:p>
        </p:txBody>
      </p:sp>
    </p:spTree>
    <p:extLst>
      <p:ext uri="{BB962C8B-B14F-4D97-AF65-F5344CB8AC3E}">
        <p14:creationId xmlns:p14="http://schemas.microsoft.com/office/powerpoint/2010/main" val="191804123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p:txBody>
          <a:bodyPr/>
          <a:lstStyle/>
          <a:p>
            <a:r>
              <a:rPr lang="en-US" dirty="0" smtClean="0"/>
              <a:t>PET-</a:t>
            </a:r>
          </a:p>
        </p:txBody>
      </p:sp>
      <p:sp>
        <p:nvSpPr>
          <p:cNvPr id="119811" name="Rectangle 3"/>
          <p:cNvSpPr>
            <a:spLocks noGrp="1" noChangeArrowheads="1"/>
          </p:cNvSpPr>
          <p:nvPr>
            <p:ph idx="1"/>
          </p:nvPr>
        </p:nvSpPr>
        <p:spPr>
          <a:xfrm>
            <a:off x="457200" y="2249424"/>
            <a:ext cx="3962400" cy="1941576"/>
          </a:xfrm>
        </p:spPr>
        <p:txBody>
          <a:bodyPr>
            <a:normAutofit fontScale="77500" lnSpcReduction="20000"/>
          </a:bodyPr>
          <a:lstStyle/>
          <a:p>
            <a:r>
              <a:rPr lang="en-US" dirty="0" smtClean="0"/>
              <a:t>positron emission tomography- expensive- requires radionuclides w/short half-life's</a:t>
            </a:r>
          </a:p>
          <a:p>
            <a:r>
              <a:rPr lang="en-US" dirty="0" smtClean="0"/>
              <a:t>must maintain a cyclotron to produce as needed</a:t>
            </a:r>
          </a:p>
        </p:txBody>
      </p:sp>
      <p:pic>
        <p:nvPicPr>
          <p:cNvPr id="119812"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8200" y="4191000"/>
            <a:ext cx="2743200" cy="2549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4876800" y="1414176"/>
            <a:ext cx="3657600" cy="3877985"/>
          </a:xfrm>
          <a:prstGeom prst="rect">
            <a:avLst/>
          </a:prstGeom>
        </p:spPr>
        <p:txBody>
          <a:bodyPr wrap="square">
            <a:spAutoFit/>
          </a:bodyPr>
          <a:lstStyle/>
          <a:p>
            <a:pPr>
              <a:lnSpc>
                <a:spcPct val="150000"/>
              </a:lnSpc>
            </a:pPr>
            <a:r>
              <a:rPr lang="en-US" b="1" u="sng" dirty="0" smtClean="0"/>
              <a:t>Synchrotron-</a:t>
            </a:r>
          </a:p>
          <a:p>
            <a:pPr>
              <a:lnSpc>
                <a:spcPct val="150000"/>
              </a:lnSpc>
            </a:pPr>
            <a:r>
              <a:rPr lang="en-US" dirty="0" smtClean="0"/>
              <a:t>a ring of focusing electromagnets- 2 km/hr.</a:t>
            </a:r>
          </a:p>
          <a:p>
            <a:pPr>
              <a:lnSpc>
                <a:spcPct val="150000"/>
              </a:lnSpc>
            </a:pPr>
            <a:endParaRPr lang="en-US" dirty="0" smtClean="0"/>
          </a:p>
          <a:p>
            <a:pPr>
              <a:lnSpc>
                <a:spcPct val="150000"/>
              </a:lnSpc>
            </a:pPr>
            <a:r>
              <a:rPr lang="en-US" sz="2000" b="1" u="sng" dirty="0" smtClean="0"/>
              <a:t>betatron-</a:t>
            </a:r>
            <a:r>
              <a:rPr lang="en-US" dirty="0" smtClean="0"/>
              <a:t> circular accelerator- electrons for bombardment or production of high energy x-rays</a:t>
            </a:r>
          </a:p>
          <a:p>
            <a:pPr>
              <a:lnSpc>
                <a:spcPct val="150000"/>
              </a:lnSpc>
            </a:pPr>
            <a:r>
              <a:rPr lang="en-US" dirty="0" smtClean="0"/>
              <a:t>linear accelerator- doesn’t use magnetic fields</a:t>
            </a:r>
            <a:endParaRPr lang="en-US" dirty="0"/>
          </a:p>
        </p:txBody>
      </p:sp>
    </p:spTree>
    <p:extLst>
      <p:ext uri="{BB962C8B-B14F-4D97-AF65-F5344CB8AC3E}">
        <p14:creationId xmlns:p14="http://schemas.microsoft.com/office/powerpoint/2010/main" val="208120991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b="1" u="sng" dirty="0">
                <a:latin typeface="Comic Sans MS" pitchFamily="66" charset="0"/>
              </a:rPr>
              <a:t>Atom</a:t>
            </a:r>
            <a:r>
              <a:rPr lang="en-US" sz="4000" b="1" dirty="0">
                <a:latin typeface="Comic Sans MS" pitchFamily="66" charset="0"/>
              </a:rPr>
              <a:t>- the material stuff is made from- about 105 </a:t>
            </a:r>
            <a:r>
              <a:rPr lang="en-US" sz="4000" b="1" dirty="0" smtClean="0">
                <a:latin typeface="Comic Sans MS" pitchFamily="66" charset="0"/>
              </a:rPr>
              <a:t>element</a:t>
            </a:r>
            <a:endParaRPr lang="en-US" dirty="0"/>
          </a:p>
        </p:txBody>
      </p:sp>
      <p:sp>
        <p:nvSpPr>
          <p:cNvPr id="12291" name="Rectangle 3"/>
          <p:cNvSpPr>
            <a:spLocks noGrp="1" noChangeArrowheads="1"/>
          </p:cNvSpPr>
          <p:nvPr>
            <p:ph sz="half" idx="1"/>
          </p:nvPr>
        </p:nvSpPr>
        <p:spPr>
          <a:xfrm>
            <a:off x="457200" y="2286000"/>
            <a:ext cx="3276600" cy="4434840"/>
          </a:xfrm>
        </p:spPr>
        <p:txBody>
          <a:bodyPr>
            <a:normAutofit fontScale="62500" lnSpcReduction="20000"/>
          </a:bodyPr>
          <a:lstStyle/>
          <a:p>
            <a:pPr>
              <a:lnSpc>
                <a:spcPct val="170000"/>
              </a:lnSpc>
            </a:pPr>
            <a:r>
              <a:rPr lang="en-US" sz="2800" b="1" u="sng" dirty="0" smtClean="0">
                <a:latin typeface="+mj-lt"/>
              </a:rPr>
              <a:t>Transmutation</a:t>
            </a:r>
            <a:r>
              <a:rPr lang="en-US" sz="2800" b="1" dirty="0" smtClean="0">
                <a:latin typeface="+mj-lt"/>
              </a:rPr>
              <a:t>-</a:t>
            </a:r>
            <a:r>
              <a:rPr lang="en-US" sz="2800" dirty="0" smtClean="0">
                <a:latin typeface="+mj-lt"/>
              </a:rPr>
              <a:t> the changing of one element to another</a:t>
            </a:r>
            <a:r>
              <a:rPr lang="en-US" sz="2800" u="sng" dirty="0" smtClean="0">
                <a:latin typeface="+mj-lt"/>
              </a:rPr>
              <a:t> </a:t>
            </a:r>
          </a:p>
          <a:p>
            <a:pPr>
              <a:lnSpc>
                <a:spcPct val="170000"/>
              </a:lnSpc>
            </a:pPr>
            <a:r>
              <a:rPr lang="en-US" sz="2800" b="1" u="sng" dirty="0" smtClean="0">
                <a:latin typeface="+mj-lt"/>
              </a:rPr>
              <a:t>Transuranium elements</a:t>
            </a:r>
            <a:r>
              <a:rPr lang="en-US" sz="2800" b="1" dirty="0" smtClean="0">
                <a:latin typeface="+mj-lt"/>
              </a:rPr>
              <a:t>- </a:t>
            </a:r>
            <a:r>
              <a:rPr lang="en-US" dirty="0" smtClean="0">
                <a:latin typeface="+mj-lt"/>
              </a:rPr>
              <a:t>93 and greater  radioactive</a:t>
            </a:r>
          </a:p>
          <a:p>
            <a:pPr>
              <a:lnSpc>
                <a:spcPct val="170000"/>
              </a:lnSpc>
            </a:pPr>
            <a:r>
              <a:rPr lang="en-US" sz="2800" b="1" u="sng" dirty="0">
                <a:latin typeface="+mj-lt"/>
              </a:rPr>
              <a:t>Nucleons</a:t>
            </a:r>
            <a:r>
              <a:rPr lang="en-US" sz="2800" b="1" dirty="0">
                <a:latin typeface="+mj-lt"/>
              </a:rPr>
              <a:t>- </a:t>
            </a:r>
            <a:r>
              <a:rPr lang="en-US" sz="2800" dirty="0">
                <a:latin typeface="+mj-lt"/>
              </a:rPr>
              <a:t>the  particles in the nucleus of the atom (protons &amp; neutrons)</a:t>
            </a:r>
          </a:p>
          <a:p>
            <a:pPr>
              <a:lnSpc>
                <a:spcPct val="170000"/>
              </a:lnSpc>
            </a:pPr>
            <a:endParaRPr lang="en-US" sz="2800" b="1" u="sng" dirty="0" smtClean="0">
              <a:latin typeface="Comic Sans MS" pitchFamily="66" charset="0"/>
            </a:endParaRPr>
          </a:p>
          <a:p>
            <a:pPr>
              <a:lnSpc>
                <a:spcPct val="170000"/>
              </a:lnSpc>
            </a:pPr>
            <a:endParaRPr lang="en-US" sz="2000" b="1" dirty="0" smtClean="0">
              <a:latin typeface="Comic Sans MS" pitchFamily="66" charset="0"/>
            </a:endParaRPr>
          </a:p>
        </p:txBody>
      </p:sp>
      <p:sp>
        <p:nvSpPr>
          <p:cNvPr id="3" name="Content Placeholder 2"/>
          <p:cNvSpPr>
            <a:spLocks noGrp="1"/>
          </p:cNvSpPr>
          <p:nvPr>
            <p:ph sz="half" idx="2"/>
          </p:nvPr>
        </p:nvSpPr>
        <p:spPr>
          <a:xfrm>
            <a:off x="3962400" y="2133600"/>
            <a:ext cx="4724400" cy="4434840"/>
          </a:xfrm>
        </p:spPr>
        <p:txBody>
          <a:bodyPr>
            <a:normAutofit fontScale="62500" lnSpcReduction="20000"/>
          </a:bodyPr>
          <a:lstStyle/>
          <a:p>
            <a:pPr>
              <a:lnSpc>
                <a:spcPct val="170000"/>
              </a:lnSpc>
            </a:pPr>
            <a:r>
              <a:rPr lang="en-US" b="1" u="sng" dirty="0">
                <a:latin typeface="+mj-lt"/>
              </a:rPr>
              <a:t>Radioactivity</a:t>
            </a:r>
            <a:r>
              <a:rPr lang="en-US" b="1" dirty="0">
                <a:latin typeface="+mj-lt"/>
              </a:rPr>
              <a:t>-</a:t>
            </a:r>
            <a:r>
              <a:rPr lang="en-US" dirty="0">
                <a:latin typeface="+mj-lt"/>
              </a:rPr>
              <a:t> spontaneously decompose</a:t>
            </a:r>
          </a:p>
          <a:p>
            <a:pPr>
              <a:lnSpc>
                <a:spcPct val="170000"/>
              </a:lnSpc>
            </a:pPr>
            <a:r>
              <a:rPr lang="en-US" b="1" u="sng" dirty="0">
                <a:latin typeface="+mj-lt"/>
              </a:rPr>
              <a:t>Radiation</a:t>
            </a:r>
            <a:r>
              <a:rPr lang="en-US" dirty="0">
                <a:latin typeface="+mj-lt"/>
              </a:rPr>
              <a:t>- penetrates biological tissues- leaves no marks, can’t be felt.  It breaks down molecules in </a:t>
            </a:r>
            <a:r>
              <a:rPr lang="en-US" dirty="0" smtClean="0">
                <a:latin typeface="+mj-lt"/>
              </a:rPr>
              <a:t>cells</a:t>
            </a:r>
          </a:p>
          <a:p>
            <a:pPr>
              <a:lnSpc>
                <a:spcPct val="150000"/>
              </a:lnSpc>
            </a:pPr>
            <a:r>
              <a:rPr lang="en-US" b="1" dirty="0" smtClean="0">
                <a:latin typeface="+mj-lt"/>
              </a:rPr>
              <a:t>Radioisotopes -</a:t>
            </a:r>
            <a:r>
              <a:rPr lang="en-US" dirty="0" smtClean="0">
                <a:latin typeface="+mj-lt"/>
              </a:rPr>
              <a:t>isotopes </a:t>
            </a:r>
            <a:r>
              <a:rPr lang="en-US" dirty="0">
                <a:latin typeface="+mj-lt"/>
              </a:rPr>
              <a:t>of atoms with unstable nuclei, </a:t>
            </a:r>
            <a:r>
              <a:rPr lang="en-US" dirty="0" smtClean="0">
                <a:latin typeface="+mj-lt"/>
              </a:rPr>
              <a:t> emit </a:t>
            </a:r>
            <a:r>
              <a:rPr lang="en-US" dirty="0">
                <a:latin typeface="+mj-lt"/>
              </a:rPr>
              <a:t>radiation to attain more stable atomic configurations</a:t>
            </a:r>
          </a:p>
          <a:p>
            <a:pPr>
              <a:lnSpc>
                <a:spcPct val="150000"/>
              </a:lnSpc>
            </a:pPr>
            <a:r>
              <a:rPr lang="en-US" b="1" dirty="0">
                <a:latin typeface="+mj-lt"/>
              </a:rPr>
              <a:t>Radioactive </a:t>
            </a:r>
            <a:r>
              <a:rPr lang="en-US" b="1" dirty="0" smtClean="0">
                <a:latin typeface="+mj-lt"/>
              </a:rPr>
              <a:t>Decay- </a:t>
            </a:r>
            <a:r>
              <a:rPr lang="en-US" dirty="0" smtClean="0">
                <a:latin typeface="+mj-lt"/>
              </a:rPr>
              <a:t>The </a:t>
            </a:r>
            <a:r>
              <a:rPr lang="en-US" dirty="0">
                <a:latin typeface="+mj-lt"/>
              </a:rPr>
              <a:t>strong nuclear force acts on protons and neutrons within a nucleus to hold the nucleus together. </a:t>
            </a:r>
          </a:p>
          <a:p>
            <a:pPr>
              <a:lnSpc>
                <a:spcPct val="170000"/>
              </a:lnSpc>
            </a:pPr>
            <a:r>
              <a:rPr lang="en-US" sz="2900" b="1" dirty="0">
                <a:latin typeface="+mj-lt"/>
              </a:rPr>
              <a:t>Background radiation is always present</a:t>
            </a:r>
          </a:p>
          <a:p>
            <a:pPr>
              <a:lnSpc>
                <a:spcPct val="170000"/>
              </a:lnSpc>
            </a:pPr>
            <a:endParaRPr lang="en-US" sz="2400" b="1" dirty="0">
              <a:latin typeface="Comic Sans MS" pitchFamily="66" charset="0"/>
            </a:endParaRPr>
          </a:p>
          <a:p>
            <a:pPr>
              <a:lnSpc>
                <a:spcPct val="170000"/>
              </a:lnSpc>
            </a:pPr>
            <a:endParaRPr lang="en-US" dirty="0"/>
          </a:p>
        </p:txBody>
      </p:sp>
    </p:spTree>
    <p:extLst>
      <p:ext uri="{BB962C8B-B14F-4D97-AF65-F5344CB8AC3E}">
        <p14:creationId xmlns:p14="http://schemas.microsoft.com/office/powerpoint/2010/main" val="81862801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p:txBody>
          <a:bodyPr/>
          <a:lstStyle/>
          <a:p>
            <a:r>
              <a:rPr lang="en-US" dirty="0" smtClean="0"/>
              <a:t>Medical diagnostics</a:t>
            </a:r>
          </a:p>
        </p:txBody>
      </p:sp>
      <p:sp>
        <p:nvSpPr>
          <p:cNvPr id="120835" name="Rectangle 3"/>
          <p:cNvSpPr>
            <a:spLocks noGrp="1" noChangeArrowheads="1"/>
          </p:cNvSpPr>
          <p:nvPr>
            <p:ph type="body" idx="1"/>
          </p:nvPr>
        </p:nvSpPr>
        <p:spPr/>
        <p:txBody>
          <a:bodyPr/>
          <a:lstStyle/>
          <a:p>
            <a:r>
              <a:rPr lang="en-US" dirty="0" smtClean="0"/>
              <a:t>SPECT-</a:t>
            </a:r>
          </a:p>
        </p:txBody>
      </p:sp>
      <p:sp>
        <p:nvSpPr>
          <p:cNvPr id="120837" name="Text Placeholder 7"/>
          <p:cNvSpPr>
            <a:spLocks noGrp="1"/>
          </p:cNvSpPr>
          <p:nvPr>
            <p:ph type="body" sz="half" idx="3"/>
          </p:nvPr>
        </p:nvSpPr>
        <p:spPr/>
        <p:txBody>
          <a:bodyPr/>
          <a:lstStyle/>
          <a:p>
            <a:r>
              <a:rPr lang="en-US" dirty="0" smtClean="0"/>
              <a:t>MRI</a:t>
            </a:r>
          </a:p>
        </p:txBody>
      </p:sp>
      <p:sp>
        <p:nvSpPr>
          <p:cNvPr id="120836" name="Content Placeholder 6"/>
          <p:cNvSpPr>
            <a:spLocks noGrp="1"/>
          </p:cNvSpPr>
          <p:nvPr>
            <p:ph sz="quarter" idx="2"/>
          </p:nvPr>
        </p:nvSpPr>
        <p:spPr/>
        <p:txBody>
          <a:bodyPr/>
          <a:lstStyle/>
          <a:p>
            <a:r>
              <a:rPr lang="en-US" dirty="0" smtClean="0"/>
              <a:t>single photon emission computed tomography diagnose malfunctions more accurately than X-ray move common place than PET</a:t>
            </a:r>
          </a:p>
          <a:p>
            <a:endParaRPr lang="en-US" dirty="0" smtClean="0"/>
          </a:p>
        </p:txBody>
      </p:sp>
      <p:sp>
        <p:nvSpPr>
          <p:cNvPr id="120838" name="Content Placeholder 8"/>
          <p:cNvSpPr>
            <a:spLocks noGrp="1"/>
          </p:cNvSpPr>
          <p:nvPr>
            <p:ph sz="quarter" idx="4"/>
          </p:nvPr>
        </p:nvSpPr>
        <p:spPr/>
        <p:txBody>
          <a:bodyPr/>
          <a:lstStyle/>
          <a:p>
            <a:r>
              <a:rPr lang="en-US" dirty="0" smtClean="0"/>
              <a:t>Magnetic Resonance Imaging</a:t>
            </a:r>
          </a:p>
          <a:p>
            <a:endParaRPr lang="en-US" dirty="0" smtClean="0"/>
          </a:p>
        </p:txBody>
      </p:sp>
      <p:pic>
        <p:nvPicPr>
          <p:cNvPr id="120839"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57800" y="3962400"/>
            <a:ext cx="2133600" cy="2162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0840"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12888" y="4189413"/>
            <a:ext cx="2019300" cy="209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6352119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ext Box 2"/>
          <p:cNvSpPr txBox="1">
            <a:spLocks noChangeArrowheads="1"/>
          </p:cNvSpPr>
          <p:nvPr/>
        </p:nvSpPr>
        <p:spPr bwMode="auto">
          <a:xfrm>
            <a:off x="304800" y="152400"/>
            <a:ext cx="8382000" cy="827088"/>
          </a:xfrm>
          <a:prstGeom prst="rect">
            <a:avLst/>
          </a:prstGeom>
          <a:noFill/>
          <a:ln w="9525">
            <a:noFill/>
            <a:miter lim="800000"/>
            <a:headEnd/>
            <a:tailEnd/>
          </a:ln>
          <a:effectLst/>
        </p:spPr>
        <p:txBody>
          <a:bodyPr lIns="63500" tIns="63500" rIns="63500" bIns="63500">
            <a:spAutoFit/>
          </a:bodyPr>
          <a:lstStyle/>
          <a:p>
            <a:pPr>
              <a:lnSpc>
                <a:spcPct val="110000"/>
              </a:lnSpc>
            </a:pPr>
            <a:r>
              <a:rPr lang="en-US" sz="1400" b="1" u="sng" dirty="0">
                <a:latin typeface="Comic Sans MS" pitchFamily="66" charset="0"/>
              </a:rPr>
              <a:t> </a:t>
            </a:r>
            <a:endParaRPr lang="en-US" sz="1400" b="1" dirty="0">
              <a:latin typeface="Comic Sans MS" pitchFamily="66" charset="0"/>
            </a:endParaRPr>
          </a:p>
          <a:p>
            <a:pPr>
              <a:lnSpc>
                <a:spcPct val="110000"/>
              </a:lnSpc>
            </a:pPr>
            <a:r>
              <a:rPr lang="en-US" sz="1400" b="1" dirty="0">
                <a:latin typeface="Comic Sans MS" pitchFamily="66" charset="0"/>
              </a:rPr>
              <a:t> </a:t>
            </a:r>
          </a:p>
          <a:p>
            <a:pPr>
              <a:lnSpc>
                <a:spcPct val="110000"/>
              </a:lnSpc>
            </a:pPr>
            <a:r>
              <a:rPr lang="en-US" sz="1400" b="1" dirty="0">
                <a:latin typeface="Comic Sans MS" pitchFamily="66" charset="0"/>
              </a:rPr>
              <a:t> </a:t>
            </a:r>
          </a:p>
        </p:txBody>
      </p:sp>
      <p:sp>
        <p:nvSpPr>
          <p:cNvPr id="52227" name="Rectangle 3"/>
          <p:cNvSpPr>
            <a:spLocks noGrp="1" noChangeArrowheads="1"/>
          </p:cNvSpPr>
          <p:nvPr>
            <p:ph type="title"/>
          </p:nvPr>
        </p:nvSpPr>
        <p:spPr>
          <a:xfrm>
            <a:off x="228600" y="0"/>
            <a:ext cx="8534400" cy="1371600"/>
          </a:xfrm>
        </p:spPr>
        <p:txBody>
          <a:bodyPr/>
          <a:lstStyle/>
          <a:p>
            <a:r>
              <a:rPr lang="en-US" sz="2800" b="0" u="sng" dirty="0" smtClean="0">
                <a:solidFill>
                  <a:schemeClr val="tx1"/>
                </a:solidFill>
              </a:rPr>
              <a:t>A recent Cincinnati Enquirer headline read</a:t>
            </a:r>
            <a:r>
              <a:rPr lang="en-US" sz="2800" b="0" dirty="0" smtClean="0">
                <a:solidFill>
                  <a:schemeClr val="tx1"/>
                </a:solidFill>
              </a:rPr>
              <a:t/>
            </a:r>
            <a:br>
              <a:rPr lang="en-US" sz="2800" b="0" dirty="0" smtClean="0">
                <a:solidFill>
                  <a:schemeClr val="tx1"/>
                </a:solidFill>
              </a:rPr>
            </a:br>
            <a:r>
              <a:rPr lang="en-US" sz="2800" b="0" dirty="0" smtClean="0">
                <a:solidFill>
                  <a:schemeClr val="tx1"/>
                </a:solidFill>
              </a:rPr>
              <a:t> </a:t>
            </a:r>
            <a:r>
              <a:rPr lang="en-US" sz="2000" b="0" dirty="0" smtClean="0">
                <a:solidFill>
                  <a:schemeClr val="tx1"/>
                </a:solidFill>
              </a:rPr>
              <a:t>SMELL OF BAKED BREAD MAY BE HEALTH HAZARD</a:t>
            </a:r>
          </a:p>
        </p:txBody>
      </p:sp>
      <p:sp>
        <p:nvSpPr>
          <p:cNvPr id="52228" name="Rectangle 4"/>
          <p:cNvSpPr>
            <a:spLocks noGrp="1" noChangeArrowheads="1"/>
          </p:cNvSpPr>
          <p:nvPr>
            <p:ph sz="half" idx="1"/>
          </p:nvPr>
        </p:nvSpPr>
        <p:spPr>
          <a:xfrm>
            <a:off x="0" y="1371600"/>
            <a:ext cx="3810000" cy="4572000"/>
          </a:xfrm>
        </p:spPr>
        <p:txBody>
          <a:bodyPr>
            <a:normAutofit lnSpcReduction="10000"/>
          </a:bodyPr>
          <a:lstStyle/>
          <a:p>
            <a:pPr>
              <a:lnSpc>
                <a:spcPct val="80000"/>
              </a:lnSpc>
            </a:pPr>
            <a:r>
              <a:rPr lang="en-US" sz="1800" dirty="0" smtClean="0"/>
              <a:t> </a:t>
            </a:r>
            <a:r>
              <a:rPr lang="en-US" sz="1800" b="0" dirty="0" smtClean="0"/>
              <a:t>The article went on to describe the dangers of the smell of baking bread.</a:t>
            </a:r>
          </a:p>
          <a:p>
            <a:pPr>
              <a:lnSpc>
                <a:spcPct val="80000"/>
              </a:lnSpc>
            </a:pPr>
            <a:r>
              <a:rPr lang="en-US" sz="1800" b="0" dirty="0" smtClean="0"/>
              <a:t>The main danger, apparently, Is that the organic components of this</a:t>
            </a:r>
          </a:p>
          <a:p>
            <a:pPr>
              <a:lnSpc>
                <a:spcPct val="80000"/>
              </a:lnSpc>
            </a:pPr>
            <a:r>
              <a:rPr lang="en-US" sz="1800" b="0" dirty="0" smtClean="0"/>
              <a:t>aroma may break down ozone (I'm not making this stuff up) .I was horrified. When</a:t>
            </a:r>
          </a:p>
          <a:p>
            <a:pPr>
              <a:lnSpc>
                <a:spcPct val="80000"/>
              </a:lnSpc>
            </a:pPr>
            <a:r>
              <a:rPr lang="en-US" sz="1800" b="0" dirty="0" smtClean="0"/>
              <a:t>are we going to do something about bread-induced global warming? Sure. we</a:t>
            </a:r>
          </a:p>
          <a:p>
            <a:pPr>
              <a:lnSpc>
                <a:spcPct val="80000"/>
              </a:lnSpc>
            </a:pPr>
            <a:r>
              <a:rPr lang="en-US" sz="1800" b="0" dirty="0" smtClean="0"/>
              <a:t>attack tobacco companies, but when 1s the government going to go after Big Bread?</a:t>
            </a:r>
          </a:p>
          <a:p>
            <a:pPr>
              <a:lnSpc>
                <a:spcPct val="80000"/>
              </a:lnSpc>
            </a:pPr>
            <a:r>
              <a:rPr lang="en-US" sz="1800" b="0" dirty="0" smtClean="0"/>
              <a:t>Well, I've done a l1ttle research, and what I've discovered should make anyone think twice </a:t>
            </a:r>
          </a:p>
          <a:p>
            <a:pPr>
              <a:lnSpc>
                <a:spcPct val="80000"/>
              </a:lnSpc>
            </a:pPr>
            <a:endParaRPr lang="en-US" sz="1800" dirty="0" smtClean="0"/>
          </a:p>
        </p:txBody>
      </p:sp>
      <p:sp>
        <p:nvSpPr>
          <p:cNvPr id="52229" name="Rectangle 5"/>
          <p:cNvSpPr>
            <a:spLocks noGrp="1" noChangeArrowheads="1"/>
          </p:cNvSpPr>
          <p:nvPr>
            <p:ph sz="half" idx="2"/>
          </p:nvPr>
        </p:nvSpPr>
        <p:spPr>
          <a:xfrm>
            <a:off x="3886200" y="1371600"/>
            <a:ext cx="4953000" cy="5181600"/>
          </a:xfrm>
        </p:spPr>
        <p:txBody>
          <a:bodyPr>
            <a:normAutofit lnSpcReduction="10000"/>
          </a:bodyPr>
          <a:lstStyle/>
          <a:p>
            <a:pPr>
              <a:buFontTx/>
              <a:buNone/>
            </a:pPr>
            <a:r>
              <a:rPr lang="en-US" sz="1400" b="0" dirty="0" smtClean="0"/>
              <a:t>1: More than 98 percent of convicted felons are bread eaters.</a:t>
            </a:r>
          </a:p>
          <a:p>
            <a:pPr>
              <a:buFontTx/>
              <a:buNone/>
            </a:pPr>
            <a:r>
              <a:rPr lang="en-US" sz="1400" b="0" dirty="0" smtClean="0"/>
              <a:t>2: Fully HALF of all children who grow up in bread -consuming households score below average on standardized tests.</a:t>
            </a:r>
          </a:p>
          <a:p>
            <a:pPr>
              <a:buFontTx/>
              <a:buNone/>
            </a:pPr>
            <a:r>
              <a:rPr lang="en-US" sz="1400" b="0" dirty="0" smtClean="0"/>
              <a:t>3: In the l8th century, when virtually all bread was baked in the home, the average life expectancy was less than 50 years; infant mortality rates</a:t>
            </a:r>
          </a:p>
          <a:p>
            <a:pPr>
              <a:buFontTx/>
              <a:buNone/>
            </a:pPr>
            <a:r>
              <a:rPr lang="en-US" sz="1400" b="0" dirty="0" smtClean="0"/>
              <a:t>were unacceptably high; many women died in childbirth; and diseases such as typhoid, yellow fever and influenza ravaged whole nations.</a:t>
            </a:r>
          </a:p>
          <a:p>
            <a:pPr>
              <a:buFontTx/>
              <a:buNone/>
            </a:pPr>
            <a:r>
              <a:rPr lang="en-US" sz="1400" b="0" dirty="0" smtClean="0"/>
              <a:t>4: More than 90 percent of violent crimes are committed within 24 hours of eating bread.</a:t>
            </a:r>
          </a:p>
          <a:p>
            <a:pPr>
              <a:buFontTx/>
              <a:buNone/>
            </a:pPr>
            <a:r>
              <a:rPr lang="en-US" sz="1400" b="0" dirty="0" smtClean="0"/>
              <a:t>5: Bread is made from a Substance called -dough.- It has been proven that as little as one pound of dough can be used to suffocate a mouse. The average American eats more bread than that in one month!</a:t>
            </a:r>
          </a:p>
          <a:p>
            <a:pPr>
              <a:buFontTx/>
              <a:buNone/>
            </a:pPr>
            <a:r>
              <a:rPr lang="en-US" sz="1400" b="0" dirty="0" smtClean="0"/>
              <a:t>6: Primitive tribal societies that have no bread exhibit a low occurrence of cancer, Alzheimer's. Parkinson's disease and osteoporosis.</a:t>
            </a:r>
          </a:p>
          <a:p>
            <a:pPr>
              <a:buFontTx/>
              <a:buNone/>
            </a:pPr>
            <a:r>
              <a:rPr lang="en-US" sz="1400" b="0" dirty="0" smtClean="0"/>
              <a:t>7: Bread has been proven to be addictive. Subjects deprived of bread and given only water to eat, actually begged for bread after only two days.</a:t>
            </a:r>
            <a:endParaRPr lang="en-US" sz="1400" dirty="0" smtClean="0"/>
          </a:p>
        </p:txBody>
      </p:sp>
    </p:spTree>
    <p:extLst>
      <p:ext uri="{BB962C8B-B14F-4D97-AF65-F5344CB8AC3E}">
        <p14:creationId xmlns:p14="http://schemas.microsoft.com/office/powerpoint/2010/main" val="258379832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Fusion</a:t>
            </a:r>
            <a:endParaRPr lang="en-US" dirty="0"/>
          </a:p>
        </p:txBody>
      </p:sp>
      <p:sp>
        <p:nvSpPr>
          <p:cNvPr id="3" name="Content Placeholder 2"/>
          <p:cNvSpPr>
            <a:spLocks noGrp="1"/>
          </p:cNvSpPr>
          <p:nvPr>
            <p:ph sz="half" idx="1"/>
          </p:nvPr>
        </p:nvSpPr>
        <p:spPr/>
        <p:txBody>
          <a:bodyPr/>
          <a:lstStyle/>
          <a:p>
            <a:endParaRPr lang="en-US" dirty="0"/>
          </a:p>
        </p:txBody>
      </p:sp>
      <p:sp>
        <p:nvSpPr>
          <p:cNvPr id="4" name="Content Placeholder 3"/>
          <p:cNvSpPr>
            <a:spLocks noGrp="1"/>
          </p:cNvSpPr>
          <p:nvPr>
            <p:ph sz="half" idx="2"/>
          </p:nvPr>
        </p:nvSpPr>
        <p:spPr/>
        <p:txBody>
          <a:bodyPr/>
          <a:lstStyle/>
          <a:p>
            <a:r>
              <a:rPr lang="en-US" dirty="0"/>
              <a:t>Fusion Reactor Experiments Reveal Details of Cooling Process </a:t>
            </a:r>
            <a:endParaRPr lang="en-US" dirty="0" smtClean="0"/>
          </a:p>
          <a:p>
            <a:r>
              <a:rPr lang="en-US" dirty="0">
                <a:hlinkClick r:id="rId2"/>
              </a:rPr>
              <a:t>http://</a:t>
            </a:r>
            <a:r>
              <a:rPr lang="en-US" dirty="0" smtClean="0">
                <a:hlinkClick r:id="rId2"/>
              </a:rPr>
              <a:t>www.laboratoryequipment.com/videos/2013/04/fusion-reactor-experiments-reveal-details-cooling-process</a:t>
            </a:r>
            <a:r>
              <a:rPr lang="en-US" dirty="0" smtClean="0"/>
              <a:t> </a:t>
            </a:r>
          </a:p>
          <a:p>
            <a:endParaRPr lang="en-US" dirty="0"/>
          </a:p>
        </p:txBody>
      </p:sp>
    </p:spTree>
    <p:extLst>
      <p:ext uri="{BB962C8B-B14F-4D97-AF65-F5344CB8AC3E}">
        <p14:creationId xmlns:p14="http://schemas.microsoft.com/office/powerpoint/2010/main" val="281697000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dirty="0" smtClean="0"/>
              <a:t>Emissions</a:t>
            </a:r>
          </a:p>
        </p:txBody>
      </p:sp>
      <p:sp>
        <p:nvSpPr>
          <p:cNvPr id="15363" name="Rectangle 3"/>
          <p:cNvSpPr>
            <a:spLocks noGrp="1" noChangeArrowheads="1"/>
          </p:cNvSpPr>
          <p:nvPr>
            <p:ph sz="half" idx="1"/>
          </p:nvPr>
        </p:nvSpPr>
        <p:spPr/>
        <p:txBody>
          <a:bodyPr>
            <a:normAutofit fontScale="70000" lnSpcReduction="20000"/>
          </a:bodyPr>
          <a:lstStyle/>
          <a:p>
            <a:pPr>
              <a:lnSpc>
                <a:spcPct val="150000"/>
              </a:lnSpc>
            </a:pPr>
            <a:r>
              <a:rPr lang="en-US" sz="2800" b="1" u="sng" dirty="0"/>
              <a:t>positron emission- </a:t>
            </a:r>
            <a:endParaRPr lang="en-US" sz="2400" dirty="0"/>
          </a:p>
          <a:p>
            <a:pPr>
              <a:lnSpc>
                <a:spcPct val="150000"/>
              </a:lnSpc>
            </a:pPr>
            <a:r>
              <a:rPr lang="en-US" sz="2800" b="1" dirty="0" smtClean="0"/>
              <a:t>radioactive decay process involving emission of a positron</a:t>
            </a:r>
          </a:p>
          <a:p>
            <a:pPr>
              <a:lnSpc>
                <a:spcPct val="150000"/>
              </a:lnSpc>
            </a:pPr>
            <a:r>
              <a:rPr lang="en-US" sz="2800" b="1" dirty="0" smtClean="0"/>
              <a:t>electron capture- occurs when the nucleus of an atom draws in a surrounding electron- usually from the lowest energy level </a:t>
            </a:r>
          </a:p>
        </p:txBody>
      </p:sp>
      <p:sp>
        <p:nvSpPr>
          <p:cNvPr id="2" name="Content Placeholder 1"/>
          <p:cNvSpPr>
            <a:spLocks noGrp="1"/>
          </p:cNvSpPr>
          <p:nvPr>
            <p:ph sz="half" idx="2"/>
          </p:nvPr>
        </p:nvSpPr>
        <p:spPr/>
        <p:txBody>
          <a:bodyPr>
            <a:normAutofit fontScale="70000" lnSpcReduction="20000"/>
          </a:bodyPr>
          <a:lstStyle/>
          <a:p>
            <a:pPr>
              <a:lnSpc>
                <a:spcPct val="170000"/>
              </a:lnSpc>
            </a:pPr>
            <a:r>
              <a:rPr lang="en-US" sz="2800" dirty="0"/>
              <a:t>Alpha decay  </a:t>
            </a:r>
            <a:r>
              <a:rPr lang="en-US" sz="2800" baseline="30000" dirty="0"/>
              <a:t>4</a:t>
            </a:r>
            <a:r>
              <a:rPr lang="en-US" sz="2800" baseline="-25000" dirty="0"/>
              <a:t>2</a:t>
            </a:r>
            <a:r>
              <a:rPr lang="en-US" sz="2800" dirty="0"/>
              <a:t>He</a:t>
            </a:r>
          </a:p>
          <a:p>
            <a:pPr>
              <a:lnSpc>
                <a:spcPct val="170000"/>
              </a:lnSpc>
            </a:pPr>
            <a:r>
              <a:rPr lang="en-US" sz="2800" dirty="0"/>
              <a:t>beta decay =  </a:t>
            </a:r>
            <a:r>
              <a:rPr lang="en-US" sz="2800" baseline="30000" dirty="0"/>
              <a:t>0</a:t>
            </a:r>
            <a:r>
              <a:rPr lang="en-US" sz="2800" baseline="-25000" dirty="0"/>
              <a:t>-1</a:t>
            </a:r>
            <a:r>
              <a:rPr lang="en-US" sz="2800" dirty="0"/>
              <a:t>e</a:t>
            </a:r>
          </a:p>
          <a:p>
            <a:pPr>
              <a:lnSpc>
                <a:spcPct val="170000"/>
              </a:lnSpc>
            </a:pPr>
            <a:r>
              <a:rPr lang="en-US" sz="2800" dirty="0"/>
              <a:t>positron emission= </a:t>
            </a:r>
            <a:r>
              <a:rPr lang="en-US" sz="2800" baseline="30000" dirty="0"/>
              <a:t>0</a:t>
            </a:r>
            <a:r>
              <a:rPr lang="en-US" sz="2800" baseline="-25000" dirty="0"/>
              <a:t>1</a:t>
            </a:r>
            <a:r>
              <a:rPr lang="en-US" sz="2800" dirty="0"/>
              <a:t> </a:t>
            </a:r>
            <a:r>
              <a:rPr lang="el-GR" sz="2800" dirty="0" smtClean="0">
                <a:latin typeface="Constantia"/>
                <a:sym typeface="MT Symbol" pitchFamily="82" charset="2"/>
              </a:rPr>
              <a:t>β</a:t>
            </a:r>
            <a:endParaRPr lang="en-US" sz="2800" dirty="0" smtClean="0">
              <a:latin typeface="Constantia"/>
              <a:sym typeface="MT Symbol" pitchFamily="82" charset="2"/>
            </a:endParaRPr>
          </a:p>
          <a:p>
            <a:pPr>
              <a:lnSpc>
                <a:spcPct val="170000"/>
              </a:lnSpc>
            </a:pPr>
            <a:r>
              <a:rPr lang="en-US" sz="2800" dirty="0" smtClean="0"/>
              <a:t>electron </a:t>
            </a:r>
            <a:r>
              <a:rPr lang="en-US" sz="2800" dirty="0"/>
              <a:t>capture = X-ray photon</a:t>
            </a:r>
          </a:p>
          <a:p>
            <a:pPr>
              <a:lnSpc>
                <a:spcPct val="170000"/>
              </a:lnSpc>
            </a:pPr>
            <a:r>
              <a:rPr lang="en-US" sz="2800" dirty="0"/>
              <a:t>gamma emission </a:t>
            </a:r>
            <a:r>
              <a:rPr lang="en-US" sz="2800" baseline="30000" dirty="0"/>
              <a:t>0</a:t>
            </a:r>
            <a:r>
              <a:rPr lang="en-US" sz="2800" baseline="-25000" dirty="0"/>
              <a:t>0</a:t>
            </a:r>
            <a:r>
              <a:rPr lang="en-US" sz="2800" dirty="0"/>
              <a:t>γ</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4864860"/>
            <a:ext cx="4114800" cy="17826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8519375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dirty="0">
                <a:latin typeface="Calibri Light" pitchFamily="34" charset="0"/>
              </a:rPr>
              <a:t>Radioactive </a:t>
            </a:r>
            <a:r>
              <a:rPr lang="en-US" sz="5400" dirty="0" smtClean="0">
                <a:latin typeface="Calibri Light" pitchFamily="34" charset="0"/>
              </a:rPr>
              <a:t>Decay</a:t>
            </a:r>
            <a:endParaRPr lang="en-US" dirty="0"/>
          </a:p>
        </p:txBody>
      </p:sp>
      <p:sp>
        <p:nvSpPr>
          <p:cNvPr id="3" name="Content Placeholder 2"/>
          <p:cNvSpPr>
            <a:spLocks noGrp="1"/>
          </p:cNvSpPr>
          <p:nvPr>
            <p:ph sz="half" idx="1"/>
          </p:nvPr>
        </p:nvSpPr>
        <p:spPr/>
        <p:txBody>
          <a:bodyPr>
            <a:normAutofit/>
          </a:bodyPr>
          <a:lstStyle/>
          <a:p>
            <a:pPr>
              <a:lnSpc>
                <a:spcPct val="150000"/>
              </a:lnSpc>
            </a:pPr>
            <a:r>
              <a:rPr lang="en-US" sz="2800" dirty="0">
                <a:latin typeface="Calibri Light" pitchFamily="34" charset="0"/>
                <a:cs typeface="Times New Roman" pitchFamily="18" charset="0"/>
              </a:rPr>
              <a:t>Alpha and Beta are made up of </a:t>
            </a:r>
            <a:r>
              <a:rPr lang="en-US" sz="2800" u="sng" dirty="0">
                <a:latin typeface="Calibri Light" pitchFamily="34" charset="0"/>
                <a:cs typeface="Times New Roman" pitchFamily="18" charset="0"/>
              </a:rPr>
              <a:t>particles</a:t>
            </a:r>
            <a:r>
              <a:rPr lang="en-US" sz="2800" dirty="0">
                <a:latin typeface="Calibri Light" pitchFamily="34" charset="0"/>
                <a:cs typeface="Times New Roman" pitchFamily="18" charset="0"/>
              </a:rPr>
              <a:t> while gamma is made up of </a:t>
            </a:r>
            <a:r>
              <a:rPr lang="en-US" sz="2800" u="sng" dirty="0">
                <a:latin typeface="Calibri Light" pitchFamily="34" charset="0"/>
                <a:cs typeface="Times New Roman" pitchFamily="18" charset="0"/>
              </a:rPr>
              <a:t>energy</a:t>
            </a:r>
            <a:r>
              <a:rPr lang="en-US" sz="2800" dirty="0">
                <a:latin typeface="Calibri Light" pitchFamily="34" charset="0"/>
                <a:cs typeface="Times New Roman" pitchFamily="18" charset="0"/>
              </a:rPr>
              <a:t>.</a:t>
            </a:r>
          </a:p>
          <a:p>
            <a:endParaRPr lang="en-US" dirty="0"/>
          </a:p>
        </p:txBody>
      </p:sp>
      <p:sp>
        <p:nvSpPr>
          <p:cNvPr id="4" name="Content Placeholder 3"/>
          <p:cNvSpPr>
            <a:spLocks noGrp="1"/>
          </p:cNvSpPr>
          <p:nvPr>
            <p:ph sz="half" idx="2"/>
          </p:nvPr>
        </p:nvSpPr>
        <p:spPr/>
        <p:txBody>
          <a:bodyPr>
            <a:normAutofit/>
          </a:bodyPr>
          <a:lstStyle/>
          <a:p>
            <a:pPr>
              <a:lnSpc>
                <a:spcPct val="150000"/>
              </a:lnSpc>
              <a:buFontTx/>
              <a:buNone/>
            </a:pPr>
            <a:r>
              <a:rPr lang="en-US" sz="2400" dirty="0" smtClean="0">
                <a:latin typeface="Calibri Light" pitchFamily="34" charset="0"/>
              </a:rPr>
              <a:t> </a:t>
            </a:r>
            <a:endParaRPr lang="en-US" sz="2400" b="1" dirty="0">
              <a:effectLst>
                <a:outerShdw blurRad="38100" dist="38100" dir="2700000" algn="tl">
                  <a:srgbClr val="000000">
                    <a:alpha val="43137"/>
                  </a:srgbClr>
                </a:outerShdw>
              </a:effectLst>
              <a:latin typeface="Calibri Light" pitchFamily="34" charset="0"/>
              <a:cs typeface="Times New Roman" pitchFamily="18" charset="0"/>
            </a:endParaRPr>
          </a:p>
          <a:p>
            <a:pPr>
              <a:lnSpc>
                <a:spcPct val="150000"/>
              </a:lnSpc>
            </a:pPr>
            <a:endParaRPr lang="en-US" dirty="0"/>
          </a:p>
        </p:txBody>
      </p:sp>
      <p:pic>
        <p:nvPicPr>
          <p:cNvPr id="6" name="Picture 2" descr="~AUT0041"/>
          <p:cNvPicPr>
            <a:picLocks noChangeAspect="1" noChangeArrowheads="1"/>
          </p:cNvPicPr>
          <p:nvPr/>
        </p:nvPicPr>
        <p:blipFill>
          <a:blip r:embed="rId2" cstate="print"/>
          <a:srcRect/>
          <a:stretch>
            <a:fillRect/>
          </a:stretch>
        </p:blipFill>
        <p:spPr bwMode="auto">
          <a:xfrm>
            <a:off x="4602820" y="2362200"/>
            <a:ext cx="4158199" cy="2845084"/>
          </a:xfrm>
          <a:prstGeom prst="rect">
            <a:avLst/>
          </a:prstGeom>
          <a:noFill/>
          <a:ln w="9525">
            <a:noFill/>
            <a:miter lim="800000"/>
            <a:headEnd/>
            <a:tailEnd/>
          </a:ln>
          <a:effectLst/>
        </p:spPr>
      </p:pic>
    </p:spTree>
    <p:extLst>
      <p:ext uri="{BB962C8B-B14F-4D97-AF65-F5344CB8AC3E}">
        <p14:creationId xmlns:p14="http://schemas.microsoft.com/office/powerpoint/2010/main" val="264541383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57200" y="704088"/>
            <a:ext cx="8229600" cy="667512"/>
          </a:xfrm>
        </p:spPr>
        <p:txBody>
          <a:bodyPr>
            <a:normAutofit fontScale="90000"/>
          </a:bodyPr>
          <a:lstStyle/>
          <a:p>
            <a:r>
              <a:rPr lang="en-US" sz="4000" b="1" dirty="0" smtClean="0">
                <a:latin typeface="Comic Sans MS" pitchFamily="66" charset="0"/>
              </a:rPr>
              <a:t>The uranium-238 decay series</a:t>
            </a:r>
            <a:endParaRPr lang="en-US" sz="4800" b="1" dirty="0" smtClean="0">
              <a:latin typeface="Comic Sans MS" pitchFamily="66" charset="0"/>
            </a:endParaRPr>
          </a:p>
        </p:txBody>
      </p:sp>
      <p:sp>
        <p:nvSpPr>
          <p:cNvPr id="18435" name="Rectangle 3"/>
          <p:cNvSpPr>
            <a:spLocks noGrp="1" noChangeArrowheads="1"/>
          </p:cNvSpPr>
          <p:nvPr>
            <p:ph idx="1"/>
          </p:nvPr>
        </p:nvSpPr>
        <p:spPr>
          <a:xfrm>
            <a:off x="10160" y="1981200"/>
            <a:ext cx="2133600" cy="4114800"/>
          </a:xfrm>
        </p:spPr>
        <p:txBody>
          <a:bodyPr>
            <a:normAutofit fontScale="55000" lnSpcReduction="20000"/>
          </a:bodyPr>
          <a:lstStyle/>
          <a:p>
            <a:pPr>
              <a:lnSpc>
                <a:spcPct val="150000"/>
              </a:lnSpc>
            </a:pPr>
            <a:r>
              <a:rPr lang="en-US" b="1" dirty="0" smtClean="0">
                <a:latin typeface="Comic Sans MS" pitchFamily="66" charset="0"/>
              </a:rPr>
              <a:t>one of three series in which a radioactive isotope having a</a:t>
            </a:r>
          </a:p>
          <a:p>
            <a:pPr>
              <a:lnSpc>
                <a:spcPct val="150000"/>
              </a:lnSpc>
              <a:buFontTx/>
              <a:buNone/>
            </a:pPr>
            <a:r>
              <a:rPr lang="en-US" b="1" dirty="0" smtClean="0">
                <a:latin typeface="Comic Sans MS" pitchFamily="66" charset="0"/>
              </a:rPr>
              <a:t>long half-life undergoes a series of natural radio-active changes and ends as a stable lead isotope.  </a:t>
            </a:r>
          </a:p>
          <a:p>
            <a:pPr>
              <a:lnSpc>
                <a:spcPct val="150000"/>
              </a:lnSpc>
              <a:buFontTx/>
              <a:buNone/>
            </a:pPr>
            <a:endParaRPr lang="en-US" sz="2800" b="1" dirty="0" smtClean="0">
              <a:latin typeface="Comic Sans MS" pitchFamily="66" charset="0"/>
            </a:endParaRPr>
          </a:p>
        </p:txBody>
      </p:sp>
      <p:sp>
        <p:nvSpPr>
          <p:cNvPr id="18436" name="Text Box 4"/>
          <p:cNvSpPr txBox="1">
            <a:spLocks noChangeArrowheads="1"/>
          </p:cNvSpPr>
          <p:nvPr/>
        </p:nvSpPr>
        <p:spPr bwMode="auto">
          <a:xfrm>
            <a:off x="0" y="0"/>
            <a:ext cx="4960938" cy="309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63500" rIns="63500" bIns="63500">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sz="1200" dirty="0"/>
              <a:t> </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0469" y="1752600"/>
            <a:ext cx="6535262" cy="481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6223974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US" dirty="0" smtClean="0"/>
              <a:t>Radiation</a:t>
            </a:r>
          </a:p>
        </p:txBody>
      </p:sp>
      <p:sp>
        <p:nvSpPr>
          <p:cNvPr id="4099" name="Rectangle 3"/>
          <p:cNvSpPr>
            <a:spLocks noGrp="1" noChangeArrowheads="1"/>
          </p:cNvSpPr>
          <p:nvPr>
            <p:ph sz="half" idx="1"/>
          </p:nvPr>
        </p:nvSpPr>
        <p:spPr/>
        <p:txBody>
          <a:bodyPr/>
          <a:lstStyle/>
          <a:p>
            <a:r>
              <a:rPr lang="en-US" sz="2400" dirty="0" smtClean="0"/>
              <a:t>V. Hassell</a:t>
            </a:r>
          </a:p>
        </p:txBody>
      </p:sp>
      <p:sp>
        <p:nvSpPr>
          <p:cNvPr id="4100" name="Rectangle 4"/>
          <p:cNvSpPr>
            <a:spLocks noGrp="1" noChangeArrowheads="1"/>
          </p:cNvSpPr>
          <p:nvPr>
            <p:ph sz="half" idx="2"/>
          </p:nvPr>
        </p:nvSpPr>
        <p:spPr/>
        <p:txBody>
          <a:bodyPr/>
          <a:lstStyle/>
          <a:p>
            <a:endParaRPr lang="en-US" sz="2000" dirty="0" smtClean="0"/>
          </a:p>
        </p:txBody>
      </p:sp>
      <p:pic>
        <p:nvPicPr>
          <p:cNvPr id="4101" name="Picture 2"/>
          <p:cNvPicPr>
            <a:picLocks noChangeAspect="1" noChangeArrowheads="1"/>
          </p:cNvPicPr>
          <p:nvPr/>
        </p:nvPicPr>
        <p:blipFill>
          <a:blip r:embed="rId3" cstate="print"/>
          <a:srcRect/>
          <a:stretch>
            <a:fillRect/>
          </a:stretch>
        </p:blipFill>
        <p:spPr bwMode="auto">
          <a:xfrm>
            <a:off x="4419600" y="514349"/>
            <a:ext cx="4248150" cy="6245625"/>
          </a:xfrm>
          <a:prstGeom prst="rect">
            <a:avLst/>
          </a:prstGeom>
          <a:noFill/>
          <a:ln w="9525">
            <a:noFill/>
            <a:miter lim="800000"/>
            <a:headEnd/>
            <a:tailEnd/>
          </a:ln>
          <a:effectLst/>
        </p:spPr>
      </p:pic>
    </p:spTree>
    <p:extLst>
      <p:ext uri="{BB962C8B-B14F-4D97-AF65-F5344CB8AC3E}">
        <p14:creationId xmlns:p14="http://schemas.microsoft.com/office/powerpoint/2010/main" val="422908911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Urb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Urban">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414</TotalTime>
  <Words>3842</Words>
  <Application>Microsoft Office PowerPoint</Application>
  <PresentationFormat>On-screen Show (4:3)</PresentationFormat>
  <Paragraphs>470</Paragraphs>
  <Slides>52</Slides>
  <Notes>26</Notes>
  <HiddenSlides>0</HiddenSlides>
  <MMClips>0</MMClips>
  <ScaleCrop>false</ScaleCrop>
  <HeadingPairs>
    <vt:vector size="4" baseType="variant">
      <vt:variant>
        <vt:lpstr>Theme</vt:lpstr>
      </vt:variant>
      <vt:variant>
        <vt:i4>1</vt:i4>
      </vt:variant>
      <vt:variant>
        <vt:lpstr>Slide Titles</vt:lpstr>
      </vt:variant>
      <vt:variant>
        <vt:i4>52</vt:i4>
      </vt:variant>
    </vt:vector>
  </HeadingPairs>
  <TitlesOfParts>
    <vt:vector size="53" baseType="lpstr">
      <vt:lpstr>Urban</vt:lpstr>
      <vt:lpstr>Radiation</vt:lpstr>
      <vt:lpstr>Reactions</vt:lpstr>
      <vt:lpstr>An atom consists of a nucleus surrounded by electrons. </vt:lpstr>
      <vt:lpstr>An atom that has more or less NEUTRONS than normal or found in nature is called an isotope.</vt:lpstr>
      <vt:lpstr>Atom- the material stuff is made from- about 105 element</vt:lpstr>
      <vt:lpstr>Emissions</vt:lpstr>
      <vt:lpstr>Radioactive Decay</vt:lpstr>
      <vt:lpstr>The uranium-238 decay series</vt:lpstr>
      <vt:lpstr>Radiation</vt:lpstr>
      <vt:lpstr>Radiation- continuously decay to form new elements- giving off high-energy radiation. </vt:lpstr>
      <vt:lpstr>Damage is dependent on</vt:lpstr>
      <vt:lpstr>PowerPoint Presentation</vt:lpstr>
      <vt:lpstr>Human Effects of Radiation</vt:lpstr>
      <vt:lpstr>PowerPoint Presentation</vt:lpstr>
      <vt:lpstr>1920’s- The Radium Girls</vt:lpstr>
      <vt:lpstr>Fluoroscopes   1920 - 1950</vt:lpstr>
      <vt:lpstr>Health-  x-ray’s used</vt:lpstr>
      <vt:lpstr>Human Testing</vt:lpstr>
      <vt:lpstr>Chain Reactions</vt:lpstr>
      <vt:lpstr>In fusion, two small nucleus are combined to form a larger nucleus.</vt:lpstr>
      <vt:lpstr>Half-life &amp; chain Reactions</vt:lpstr>
      <vt:lpstr>Nuclear fission</vt:lpstr>
      <vt:lpstr>PowerPoint Presentation</vt:lpstr>
      <vt:lpstr>Types of Reactors</vt:lpstr>
      <vt:lpstr>no longer considered a good choice for the future b/c </vt:lpstr>
      <vt:lpstr>3 Mile Island</vt:lpstr>
      <vt:lpstr>Leaks-</vt:lpstr>
      <vt:lpstr>Chernobyl- 1986</vt:lpstr>
      <vt:lpstr>PowerPoint Presentation</vt:lpstr>
      <vt:lpstr>Cesium 137 is man made and does not occur naturally in nature.</vt:lpstr>
      <vt:lpstr>Fukishima Japan- An earthquake caused a tidal wave that led to reactor damage.</vt:lpstr>
      <vt:lpstr>Types of  nuclear waste</vt:lpstr>
      <vt:lpstr>Atomic Bombs</vt:lpstr>
      <vt:lpstr>Atomic Blast</vt:lpstr>
      <vt:lpstr>Atomic Blast</vt:lpstr>
      <vt:lpstr>PowerPoint Presentation</vt:lpstr>
      <vt:lpstr>Atomic Veterans</vt:lpstr>
      <vt:lpstr>March 1, 1954-</vt:lpstr>
      <vt:lpstr>H-Bomb accidentally fell in 1957</vt:lpstr>
      <vt:lpstr>In fusion, two small nucleus are combined to form a larger nucleus. </vt:lpstr>
      <vt:lpstr>Geiger Counter-</vt:lpstr>
      <vt:lpstr>Measuring Radioactivity</vt:lpstr>
      <vt:lpstr>Bubble Chamber- </vt:lpstr>
      <vt:lpstr>Hadron Collider</vt:lpstr>
      <vt:lpstr>Particle Accelerators</vt:lpstr>
      <vt:lpstr>Tracers- radioactive  material whose path may be followed</vt:lpstr>
      <vt:lpstr>Photosynthesis</vt:lpstr>
      <vt:lpstr>Radioisotope          target organ</vt:lpstr>
      <vt:lpstr>PET-</vt:lpstr>
      <vt:lpstr>Medical diagnostics</vt:lpstr>
      <vt:lpstr>A recent Cincinnati Enquirer headline read  SMELL OF BAKED BREAD MAY BE HEALTH HAZARD</vt:lpstr>
      <vt:lpstr>Fusion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Radiation</dc:title>
  <dc:creator>vhassell</dc:creator>
  <cp:lastModifiedBy>vhassell</cp:lastModifiedBy>
  <cp:revision>18</cp:revision>
  <dcterms:created xsi:type="dcterms:W3CDTF">2013-04-17T17:29:56Z</dcterms:created>
  <dcterms:modified xsi:type="dcterms:W3CDTF">2014-03-21T13:40:06Z</dcterms:modified>
</cp:coreProperties>
</file>